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4"/>
  </p:handoutMasterIdLst>
  <p:sldIdLst>
    <p:sldId id="262" r:id="rId2"/>
    <p:sldId id="263" r:id="rId3"/>
  </p:sldIdLst>
  <p:sldSz cx="7559675" cy="10691813"/>
  <p:notesSz cx="6858000" cy="9144000"/>
  <p:defaultTextStyle>
    <a:defPPr>
      <a:defRPr lang="en-US"/>
    </a:defPPr>
    <a:lvl1pPr marL="0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sz="19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9629C4-50E9-4AB0-B316-35E1B254CE46}" v="59" dt="2024-04-05T19:49:42.1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7" autoAdjust="0"/>
    <p:restoredTop sz="94660"/>
  </p:normalViewPr>
  <p:slideViewPr>
    <p:cSldViewPr snapToGrid="0">
      <p:cViewPr varScale="1">
        <p:scale>
          <a:sx n="41" d="100"/>
          <a:sy n="41" d="100"/>
        </p:scale>
        <p:origin x="2036" y="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B5EA144-2E14-432F-8264-66FC0D29FA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31912F-18B0-4BE1-A2EE-D5C8C405C7C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ABB85A-864F-4816-8EC8-5883E1E70079}" type="datetimeFigureOut">
              <a:rPr lang="en-GB" smtClean="0"/>
              <a:t>30/04/2024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3745A1-0DD0-4D45-AC9C-5E56778A5FE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656972-842D-43DB-A098-DC9FABF62DB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3207D9-2E59-4A2D-BD55-B1CAC129FF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309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5.png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nt page (plai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55BDB03-630B-4D48-BE89-184A045DBF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29400" y="10016569"/>
            <a:ext cx="7818473" cy="36043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1E3D7C9-CC8E-4D38-94CF-B1B63E7781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359" y="288000"/>
            <a:ext cx="2588047" cy="97139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610E322-6364-49F4-827E-0819585B3D92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" y="1411139"/>
            <a:ext cx="7559675" cy="291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478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pager (plai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21E3D7C9-CC8E-4D38-94CF-B1B63E778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359" y="288000"/>
            <a:ext cx="2588047" cy="971394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3201987-E9AF-4B54-9A5F-C1B1919925D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9591874"/>
            <a:ext cx="7559675" cy="29197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B4F94232-DEF6-4472-9275-BA7E0F17979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" y="1411139"/>
            <a:ext cx="7559675" cy="291977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BC4EBF93-D197-4D21-B9AB-FD4952A676F3}"/>
              </a:ext>
            </a:extLst>
          </p:cNvPr>
          <p:cNvGrpSpPr/>
          <p:nvPr userDrawn="1"/>
        </p:nvGrpSpPr>
        <p:grpSpPr>
          <a:xfrm>
            <a:off x="2944412" y="9883910"/>
            <a:ext cx="4277132" cy="543981"/>
            <a:chOff x="2695829" y="9169832"/>
            <a:chExt cx="3880135" cy="504000"/>
          </a:xfrm>
        </p:grpSpPr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D6F5C8A4-4C1C-4C5F-9C31-AFFD537247B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370654">
              <a:off x="6071964" y="9169832"/>
              <a:ext cx="504000" cy="504000"/>
            </a:xfrm>
            <a:prstGeom prst="rect">
              <a:avLst/>
            </a:prstGeom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5036187-5051-4873-AE6C-9A1BD07803D8}"/>
                </a:ext>
              </a:extLst>
            </p:cNvPr>
            <p:cNvSpPr txBox="1"/>
            <p:nvPr/>
          </p:nvSpPr>
          <p:spPr>
            <a:xfrm>
              <a:off x="2695829" y="9258643"/>
              <a:ext cx="3413332" cy="3317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sz="1727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nexus.berkshirehealthcare.nhs.uk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90086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nt page (staff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21E3D7C9-CC8E-4D38-94CF-B1B63E778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359" y="288000"/>
            <a:ext cx="2588047" cy="97139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B1CB27D-2152-4A62-BB64-E38CADEFB4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29400" y="10016569"/>
            <a:ext cx="7818473" cy="360432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755D09C9-CAC3-4ED5-A80B-769DE2917B82}"/>
              </a:ext>
            </a:extLst>
          </p:cNvPr>
          <p:cNvGrpSpPr/>
          <p:nvPr userDrawn="1"/>
        </p:nvGrpSpPr>
        <p:grpSpPr>
          <a:xfrm>
            <a:off x="538721" y="447760"/>
            <a:ext cx="2556278" cy="828416"/>
            <a:chOff x="531479" y="638087"/>
            <a:chExt cx="2020314" cy="535950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F5F33A62-44BE-4DFF-B11B-F801B50E3B1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360000">
              <a:off x="531479" y="638087"/>
              <a:ext cx="2020314" cy="535950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A5364CB-E0F0-4519-956C-1FD90D7401DA}"/>
                </a:ext>
              </a:extLst>
            </p:cNvPr>
            <p:cNvSpPr txBox="1"/>
            <p:nvPr/>
          </p:nvSpPr>
          <p:spPr>
            <a:xfrm rot="21360000">
              <a:off x="633448" y="744926"/>
              <a:ext cx="1743519" cy="3634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35"/>
                </a:lnSpc>
              </a:pPr>
              <a:r>
                <a:rPr lang="en-GB" sz="2159" b="1" dirty="0">
                  <a:solidFill>
                    <a:schemeClr val="bg1"/>
                  </a:solidFill>
                  <a:latin typeface="Bookman Old Style" panose="02050604050505020204" pitchFamily="18" charset="0"/>
                </a:rPr>
                <a:t>Information </a:t>
              </a:r>
              <a:br>
                <a:rPr lang="en-GB" sz="2159" b="1" dirty="0">
                  <a:solidFill>
                    <a:schemeClr val="bg1"/>
                  </a:solidFill>
                  <a:latin typeface="Bookman Old Style" panose="02050604050505020204" pitchFamily="18" charset="0"/>
                </a:rPr>
              </a:br>
              <a:r>
                <a:rPr lang="en-GB" sz="1727" b="1" dirty="0">
                  <a:solidFill>
                    <a:schemeClr val="bg1"/>
                  </a:solidFill>
                  <a:latin typeface="Bookman Old Style" panose="02050604050505020204" pitchFamily="18" charset="0"/>
                </a:rPr>
                <a:t>             for </a:t>
              </a:r>
              <a:r>
                <a:rPr lang="en-GB" sz="2159" b="1" dirty="0">
                  <a:solidFill>
                    <a:schemeClr val="bg1"/>
                  </a:solidFill>
                  <a:latin typeface="Bookman Old Style" panose="02050604050505020204" pitchFamily="18" charset="0"/>
                </a:rPr>
                <a:t>staff</a:t>
              </a: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2A5EAE8F-CC4E-4FF1-B714-26786446F09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" y="1411139"/>
            <a:ext cx="7559675" cy="291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4008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pager (staff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3A68C9C8-D23F-45EC-917E-5BF9DB305ACE}"/>
              </a:ext>
            </a:extLst>
          </p:cNvPr>
          <p:cNvGrpSpPr/>
          <p:nvPr/>
        </p:nvGrpSpPr>
        <p:grpSpPr>
          <a:xfrm>
            <a:off x="538721" y="447760"/>
            <a:ext cx="2556278" cy="828416"/>
            <a:chOff x="531479" y="638087"/>
            <a:chExt cx="2020314" cy="535950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DFF522FC-2880-412F-B909-BEF409ACA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360000">
              <a:off x="531479" y="638087"/>
              <a:ext cx="2020314" cy="535950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C42058B-DEB8-4C80-B803-1B0BD08345B5}"/>
                </a:ext>
              </a:extLst>
            </p:cNvPr>
            <p:cNvSpPr txBox="1"/>
            <p:nvPr/>
          </p:nvSpPr>
          <p:spPr>
            <a:xfrm rot="21360000">
              <a:off x="633448" y="744926"/>
              <a:ext cx="1743519" cy="3634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35"/>
                </a:lnSpc>
              </a:pPr>
              <a:r>
                <a:rPr lang="en-GB" sz="2159" b="1" dirty="0">
                  <a:solidFill>
                    <a:schemeClr val="bg1"/>
                  </a:solidFill>
                  <a:latin typeface="Bookman Old Style" panose="02050604050505020204" pitchFamily="18" charset="0"/>
                </a:rPr>
                <a:t>Information </a:t>
              </a:r>
              <a:br>
                <a:rPr lang="en-GB" sz="2159" b="1" dirty="0">
                  <a:solidFill>
                    <a:schemeClr val="bg1"/>
                  </a:solidFill>
                  <a:latin typeface="Bookman Old Style" panose="02050604050505020204" pitchFamily="18" charset="0"/>
                </a:rPr>
              </a:br>
              <a:r>
                <a:rPr lang="en-GB" sz="1727" b="1" dirty="0">
                  <a:solidFill>
                    <a:schemeClr val="bg1"/>
                  </a:solidFill>
                  <a:latin typeface="Bookman Old Style" panose="02050604050505020204" pitchFamily="18" charset="0"/>
                </a:rPr>
                <a:t>             for </a:t>
              </a:r>
              <a:r>
                <a:rPr lang="en-GB" sz="2159" b="1" dirty="0">
                  <a:solidFill>
                    <a:schemeClr val="bg1"/>
                  </a:solidFill>
                  <a:latin typeface="Bookman Old Style" panose="02050604050505020204" pitchFamily="18" charset="0"/>
                </a:rPr>
                <a:t>staff</a:t>
              </a: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21E3D7C9-CC8E-4D38-94CF-B1B63E77811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359" y="288000"/>
            <a:ext cx="2588047" cy="971394"/>
          </a:xfrm>
          <a:prstGeom prst="rect">
            <a:avLst/>
          </a:prstGeom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D7B3F09-8835-468A-8888-2C47408D81C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" y="1411139"/>
            <a:ext cx="7559675" cy="291977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E913C1D-C064-4304-AE01-9EE576E4FCC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9591874"/>
            <a:ext cx="7559675" cy="291977"/>
          </a:xfrm>
          <a:prstGeom prst="rect">
            <a:avLst/>
          </a:prstGeom>
        </p:spPr>
      </p:pic>
      <p:grpSp>
        <p:nvGrpSpPr>
          <p:cNvPr id="18" name="Group 17">
            <a:extLst>
              <a:ext uri="{FF2B5EF4-FFF2-40B4-BE49-F238E27FC236}">
                <a16:creationId xmlns:a16="http://schemas.microsoft.com/office/drawing/2014/main" id="{FC4F4180-F12F-437E-89F7-DC9948C692CD}"/>
              </a:ext>
            </a:extLst>
          </p:cNvPr>
          <p:cNvGrpSpPr/>
          <p:nvPr userDrawn="1"/>
        </p:nvGrpSpPr>
        <p:grpSpPr>
          <a:xfrm>
            <a:off x="2944412" y="9883910"/>
            <a:ext cx="4277132" cy="543981"/>
            <a:chOff x="2695829" y="9169832"/>
            <a:chExt cx="3880135" cy="504000"/>
          </a:xfrm>
        </p:grpSpPr>
        <p:pic>
          <p:nvPicPr>
            <p:cNvPr id="21" name="Picture 20">
              <a:extLst>
                <a:ext uri="{FF2B5EF4-FFF2-40B4-BE49-F238E27FC236}">
                  <a16:creationId xmlns:a16="http://schemas.microsoft.com/office/drawing/2014/main" id="{C46AEFC7-E80F-419A-84B1-4AE7EAF6D9E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370654">
              <a:off x="6071964" y="9169832"/>
              <a:ext cx="504000" cy="504000"/>
            </a:xfrm>
            <a:prstGeom prst="rect">
              <a:avLst/>
            </a:prstGeom>
          </p:spPr>
        </p:pic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8B4638A-D2FF-421D-BDAD-A25E3B4D062C}"/>
                </a:ext>
              </a:extLst>
            </p:cNvPr>
            <p:cNvSpPr txBox="1"/>
            <p:nvPr/>
          </p:nvSpPr>
          <p:spPr>
            <a:xfrm>
              <a:off x="2695829" y="9258643"/>
              <a:ext cx="3413332" cy="3317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sz="1727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nexus.berkshirehealthcare.nhs.uk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50864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Front page (manager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21E3D7C9-CC8E-4D38-94CF-B1B63E778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359" y="288000"/>
            <a:ext cx="2588047" cy="971394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B1CB27D-2152-4A62-BB64-E38CADEFB4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29400" y="10016569"/>
            <a:ext cx="7818473" cy="360432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05E6ADDA-97F2-4EBF-9755-39582749D808}"/>
              </a:ext>
            </a:extLst>
          </p:cNvPr>
          <p:cNvGrpSpPr/>
          <p:nvPr userDrawn="1"/>
        </p:nvGrpSpPr>
        <p:grpSpPr>
          <a:xfrm>
            <a:off x="538871" y="451180"/>
            <a:ext cx="2458152" cy="829343"/>
            <a:chOff x="531599" y="640300"/>
            <a:chExt cx="1942762" cy="536550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D4A5B13E-E78C-4750-8B14-435DB9A09FA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360000">
              <a:off x="531599" y="640300"/>
              <a:ext cx="1942762" cy="536550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E0EEECF9-F88D-46D5-8A80-D08B3D07055C}"/>
                </a:ext>
              </a:extLst>
            </p:cNvPr>
            <p:cNvSpPr txBox="1"/>
            <p:nvPr/>
          </p:nvSpPr>
          <p:spPr>
            <a:xfrm rot="21360000">
              <a:off x="641049" y="744926"/>
              <a:ext cx="1728316" cy="3634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35"/>
                </a:lnSpc>
              </a:pPr>
              <a:r>
                <a:rPr lang="en-GB" sz="2159" b="1" dirty="0">
                  <a:solidFill>
                    <a:schemeClr val="bg1"/>
                  </a:solidFill>
                  <a:latin typeface="Bookman Old Style" panose="02050604050505020204" pitchFamily="18" charset="0"/>
                </a:rPr>
                <a:t>Information </a:t>
              </a:r>
              <a:br>
                <a:rPr lang="en-GB" sz="2159" b="1" dirty="0">
                  <a:solidFill>
                    <a:schemeClr val="bg1"/>
                  </a:solidFill>
                  <a:latin typeface="Bookman Old Style" panose="02050604050505020204" pitchFamily="18" charset="0"/>
                </a:rPr>
              </a:br>
              <a:r>
                <a:rPr lang="en-GB" sz="1727" b="1" dirty="0">
                  <a:solidFill>
                    <a:schemeClr val="bg1"/>
                  </a:solidFill>
                  <a:latin typeface="Bookman Old Style" panose="02050604050505020204" pitchFamily="18" charset="0"/>
                </a:rPr>
                <a:t>   for </a:t>
              </a:r>
              <a:r>
                <a:rPr lang="en-GB" sz="2159" b="1" dirty="0">
                  <a:solidFill>
                    <a:schemeClr val="bg1"/>
                  </a:solidFill>
                  <a:latin typeface="Bookman Old Style" panose="02050604050505020204" pitchFamily="18" charset="0"/>
                </a:rPr>
                <a:t>managers</a:t>
              </a:r>
            </a:p>
          </p:txBody>
        </p:sp>
      </p:grpSp>
      <p:pic>
        <p:nvPicPr>
          <p:cNvPr id="8" name="Picture 7">
            <a:extLst>
              <a:ext uri="{FF2B5EF4-FFF2-40B4-BE49-F238E27FC236}">
                <a16:creationId xmlns:a16="http://schemas.microsoft.com/office/drawing/2014/main" id="{1E42CDAE-8186-45B9-983A-8E5E70B63890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" y="1411139"/>
            <a:ext cx="7559675" cy="291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5329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ne pager (manager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06F319F1-862C-466E-8187-3274D00F1A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67" y="1411139"/>
            <a:ext cx="7559675" cy="291977"/>
          </a:xfrm>
          <a:prstGeom prst="rect">
            <a:avLst/>
          </a:pr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3A68C9C8-D23F-45EC-917E-5BF9DB305ACE}"/>
              </a:ext>
            </a:extLst>
          </p:cNvPr>
          <p:cNvGrpSpPr/>
          <p:nvPr/>
        </p:nvGrpSpPr>
        <p:grpSpPr>
          <a:xfrm>
            <a:off x="538871" y="451180"/>
            <a:ext cx="2458152" cy="829343"/>
            <a:chOff x="531599" y="640300"/>
            <a:chExt cx="1942762" cy="536550"/>
          </a:xfrm>
        </p:grpSpPr>
        <p:pic>
          <p:nvPicPr>
            <p:cNvPr id="15" name="Picture 14">
              <a:extLst>
                <a:ext uri="{FF2B5EF4-FFF2-40B4-BE49-F238E27FC236}">
                  <a16:creationId xmlns:a16="http://schemas.microsoft.com/office/drawing/2014/main" id="{DFF522FC-2880-412F-B909-BEF409ACAE7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21360000">
              <a:off x="531599" y="640300"/>
              <a:ext cx="1942762" cy="536550"/>
            </a:xfrm>
            <a:prstGeom prst="rect">
              <a:avLst/>
            </a:prstGeom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9C42058B-DEB8-4C80-B803-1B0BD08345B5}"/>
                </a:ext>
              </a:extLst>
            </p:cNvPr>
            <p:cNvSpPr txBox="1"/>
            <p:nvPr/>
          </p:nvSpPr>
          <p:spPr>
            <a:xfrm rot="21360000">
              <a:off x="641049" y="744926"/>
              <a:ext cx="1728316" cy="3634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ts val="1835"/>
                </a:lnSpc>
              </a:pPr>
              <a:r>
                <a:rPr lang="en-GB" sz="2159" b="1" dirty="0">
                  <a:solidFill>
                    <a:schemeClr val="bg1"/>
                  </a:solidFill>
                  <a:latin typeface="Bookman Old Style" panose="02050604050505020204" pitchFamily="18" charset="0"/>
                </a:rPr>
                <a:t>Information </a:t>
              </a:r>
              <a:br>
                <a:rPr lang="en-GB" sz="2159" b="1" dirty="0">
                  <a:solidFill>
                    <a:schemeClr val="bg1"/>
                  </a:solidFill>
                  <a:latin typeface="Bookman Old Style" panose="02050604050505020204" pitchFamily="18" charset="0"/>
                </a:rPr>
              </a:br>
              <a:r>
                <a:rPr lang="en-GB" sz="1727" b="1" dirty="0">
                  <a:solidFill>
                    <a:schemeClr val="bg1"/>
                  </a:solidFill>
                  <a:latin typeface="Bookman Old Style" panose="02050604050505020204" pitchFamily="18" charset="0"/>
                </a:rPr>
                <a:t>   for </a:t>
              </a:r>
              <a:r>
                <a:rPr lang="en-GB" sz="2159" b="1" dirty="0">
                  <a:solidFill>
                    <a:schemeClr val="bg1"/>
                  </a:solidFill>
                  <a:latin typeface="Bookman Old Style" panose="02050604050505020204" pitchFamily="18" charset="0"/>
                </a:rPr>
                <a:t>managers</a:t>
              </a:r>
            </a:p>
          </p:txBody>
        </p:sp>
      </p:grpSp>
      <p:pic>
        <p:nvPicPr>
          <p:cNvPr id="17" name="Picture 16">
            <a:extLst>
              <a:ext uri="{FF2B5EF4-FFF2-40B4-BE49-F238E27FC236}">
                <a16:creationId xmlns:a16="http://schemas.microsoft.com/office/drawing/2014/main" id="{21E3D7C9-CC8E-4D38-94CF-B1B63E77811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9359" y="288000"/>
            <a:ext cx="2588047" cy="971394"/>
          </a:xfrm>
          <a:prstGeom prst="rect">
            <a:avLst/>
          </a:prstGeom>
        </p:spPr>
      </p:pic>
      <p:grpSp>
        <p:nvGrpSpPr>
          <p:cNvPr id="11" name="Group 10">
            <a:extLst>
              <a:ext uri="{FF2B5EF4-FFF2-40B4-BE49-F238E27FC236}">
                <a16:creationId xmlns:a16="http://schemas.microsoft.com/office/drawing/2014/main" id="{E4DFE5E2-DB9F-4520-9B99-CDAD1A5022B8}"/>
              </a:ext>
            </a:extLst>
          </p:cNvPr>
          <p:cNvGrpSpPr/>
          <p:nvPr/>
        </p:nvGrpSpPr>
        <p:grpSpPr>
          <a:xfrm>
            <a:off x="2944412" y="9883910"/>
            <a:ext cx="4277132" cy="543981"/>
            <a:chOff x="2695829" y="9169832"/>
            <a:chExt cx="3880135" cy="504000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5FE0196D-14CE-489A-89D8-4721FA29BBC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370654">
              <a:off x="6071964" y="9169832"/>
              <a:ext cx="504000" cy="504000"/>
            </a:xfrm>
            <a:prstGeom prst="rect">
              <a:avLst/>
            </a:prstGeom>
          </p:spPr>
        </p:pic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D99B5D08-AE96-411F-A716-4390358257E4}"/>
                </a:ext>
              </a:extLst>
            </p:cNvPr>
            <p:cNvSpPr txBox="1"/>
            <p:nvPr/>
          </p:nvSpPr>
          <p:spPr>
            <a:xfrm>
              <a:off x="2695829" y="9258643"/>
              <a:ext cx="3413332" cy="3317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sz="1727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nexus.berkshirehealthcare.nhs.uk</a:t>
              </a:r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054B7A00-8117-46B4-AF3F-5A5065E2E41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9591874"/>
            <a:ext cx="7559675" cy="291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221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F942CE2-2FDE-4665-B45A-5B5984E9F9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129400" y="10016569"/>
            <a:ext cx="7818473" cy="36043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2F495C6-A01B-47C2-9633-B2818B7B6B7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" y="281522"/>
            <a:ext cx="7559677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7563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page (website onl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B1077CE-1AB6-4CEF-BBEA-4E3F2E9C48D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2" y="281522"/>
            <a:ext cx="7559677" cy="360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D01FF280-F818-4D5E-A265-986D6F4E626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9591874"/>
            <a:ext cx="7559675" cy="291977"/>
          </a:xfrm>
          <a:prstGeom prst="rect">
            <a:avLst/>
          </a:prstGeom>
        </p:spPr>
      </p:pic>
      <p:grpSp>
        <p:nvGrpSpPr>
          <p:cNvPr id="7" name="Group 6">
            <a:extLst>
              <a:ext uri="{FF2B5EF4-FFF2-40B4-BE49-F238E27FC236}">
                <a16:creationId xmlns:a16="http://schemas.microsoft.com/office/drawing/2014/main" id="{ED2DDAFC-7A76-41A9-90FF-B2427BA81121}"/>
              </a:ext>
            </a:extLst>
          </p:cNvPr>
          <p:cNvGrpSpPr/>
          <p:nvPr userDrawn="1"/>
        </p:nvGrpSpPr>
        <p:grpSpPr>
          <a:xfrm>
            <a:off x="2944412" y="9883910"/>
            <a:ext cx="4277132" cy="543981"/>
            <a:chOff x="2695829" y="9169832"/>
            <a:chExt cx="3880135" cy="504000"/>
          </a:xfrm>
        </p:grpSpPr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D5AB2276-E291-4632-9B34-447742321212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 rot="370654">
              <a:off x="6071964" y="9169832"/>
              <a:ext cx="504000" cy="504000"/>
            </a:xfrm>
            <a:prstGeom prst="rect">
              <a:avLst/>
            </a:prstGeom>
          </p:spPr>
        </p:pic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676D6825-1E6F-429B-B06A-EAC2C7781EB9}"/>
                </a:ext>
              </a:extLst>
            </p:cNvPr>
            <p:cNvSpPr txBox="1"/>
            <p:nvPr/>
          </p:nvSpPr>
          <p:spPr>
            <a:xfrm>
              <a:off x="2695829" y="9258643"/>
              <a:ext cx="3413332" cy="33179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r"/>
              <a:r>
                <a:rPr lang="en-GB" sz="1727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nexus.berkshirehealthcare.nhs.uk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45111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97819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7" r:id="rId2"/>
    <p:sldLayoutId id="2147483673" r:id="rId3"/>
    <p:sldLayoutId id="2147483678" r:id="rId4"/>
    <p:sldLayoutId id="2147483679" r:id="rId5"/>
    <p:sldLayoutId id="2147483680" r:id="rId6"/>
    <p:sldLayoutId id="2147483674" r:id="rId7"/>
    <p:sldLayoutId id="2147483676" r:id="rId8"/>
  </p:sldLayoutIdLst>
  <p:txStyles>
    <p:titleStyle>
      <a:lvl1pPr algn="l" defTabSz="740184" rtl="0" eaLnBrk="1" latinLnBrk="0" hangingPunct="1">
        <a:lnSpc>
          <a:spcPct val="90000"/>
        </a:lnSpc>
        <a:spcBef>
          <a:spcPct val="0"/>
        </a:spcBef>
        <a:buNone/>
        <a:defRPr sz="356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5046" indent="-185046" algn="l" defTabSz="740184" rtl="0" eaLnBrk="1" latinLnBrk="0" hangingPunct="1">
        <a:lnSpc>
          <a:spcPct val="90000"/>
        </a:lnSpc>
        <a:spcBef>
          <a:spcPts val="809"/>
        </a:spcBef>
        <a:buFont typeface="Arial" panose="020B0604020202020204" pitchFamily="34" charset="0"/>
        <a:buChar char="•"/>
        <a:defRPr sz="2267" kern="1200">
          <a:solidFill>
            <a:schemeClr val="tx1"/>
          </a:solidFill>
          <a:latin typeface="+mn-lt"/>
          <a:ea typeface="+mn-ea"/>
          <a:cs typeface="+mn-cs"/>
        </a:defRPr>
      </a:lvl1pPr>
      <a:lvl2pPr marL="555138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943" kern="1200">
          <a:solidFill>
            <a:schemeClr val="tx1"/>
          </a:solidFill>
          <a:latin typeface="+mn-lt"/>
          <a:ea typeface="+mn-ea"/>
          <a:cs typeface="+mn-cs"/>
        </a:defRPr>
      </a:lvl2pPr>
      <a:lvl3pPr marL="925230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619" kern="1200">
          <a:solidFill>
            <a:schemeClr val="tx1"/>
          </a:solidFill>
          <a:latin typeface="+mn-lt"/>
          <a:ea typeface="+mn-ea"/>
          <a:cs typeface="+mn-cs"/>
        </a:defRPr>
      </a:lvl3pPr>
      <a:lvl4pPr marL="1295322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4pPr>
      <a:lvl5pPr marL="1665414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5pPr>
      <a:lvl6pPr marL="2035506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6pPr>
      <a:lvl7pPr marL="2405598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7pPr>
      <a:lvl8pPr marL="2775690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8pPr>
      <a:lvl9pPr marL="3145782" indent="-185046" algn="l" defTabSz="740184" rtl="0" eaLnBrk="1" latinLnBrk="0" hangingPunct="1">
        <a:lnSpc>
          <a:spcPct val="90000"/>
        </a:lnSpc>
        <a:spcBef>
          <a:spcPts val="405"/>
        </a:spcBef>
        <a:buFont typeface="Arial" panose="020B0604020202020204" pitchFamily="34" charset="0"/>
        <a:buChar char="•"/>
        <a:defRPr sz="14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1pPr>
      <a:lvl2pPr marL="370092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2pPr>
      <a:lvl3pPr marL="740184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3pPr>
      <a:lvl4pPr marL="1110276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4pPr>
      <a:lvl5pPr marL="1480368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5pPr>
      <a:lvl6pPr marL="1850460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6pPr>
      <a:lvl7pPr marL="2220552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7pPr>
      <a:lvl8pPr marL="2590644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8pPr>
      <a:lvl9pPr marL="2960736" algn="l" defTabSz="740184" rtl="0" eaLnBrk="1" latinLnBrk="0" hangingPunct="1">
        <a:defRPr sz="14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368">
          <p15:clr>
            <a:srgbClr val="F26B43"/>
          </p15:clr>
        </p15:guide>
        <p15:guide id="2" pos="238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ce.org.uk/guidance/cg111" TargetMode="External"/><Relationship Id="rId2" Type="http://schemas.openxmlformats.org/officeDocument/2006/relationships/hyperlink" Target="https://eric.org.uk/childrens-continence-pathway/general-flowchart/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nice.org.uk/guidance/qs7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95511-A723-35F8-CFCB-6CFF0151E7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C788694-497C-BFF2-7DD4-309FE95B4DC0}"/>
              </a:ext>
            </a:extLst>
          </p:cNvPr>
          <p:cNvSpPr/>
          <p:nvPr/>
        </p:nvSpPr>
        <p:spPr>
          <a:xfrm>
            <a:off x="353461" y="1757640"/>
            <a:ext cx="6540634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800"/>
              </a:lnSpc>
            </a:pPr>
            <a:r>
              <a:rPr lang="en-GB" sz="2400" b="1" dirty="0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Paediatric Bladder and Bowel Service</a:t>
            </a:r>
            <a:endParaRPr lang="en-GB" sz="2400" b="1" dirty="0">
              <a:solidFill>
                <a:schemeClr val="accent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32FE97-F96B-402B-2976-427CDA446A1C}"/>
              </a:ext>
            </a:extLst>
          </p:cNvPr>
          <p:cNvSpPr/>
          <p:nvPr/>
        </p:nvSpPr>
        <p:spPr>
          <a:xfrm>
            <a:off x="405006" y="2255604"/>
            <a:ext cx="6716258" cy="8735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497754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540385" algn="l"/>
              </a:tabLst>
              <a:defRPr/>
            </a:pPr>
            <a:r>
              <a:rPr kumimoji="0" lang="en-GB" sz="20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Arial" panose="020B0604020202020204" pitchFamily="34" charset="0"/>
                <a:ea typeface="Calibri" panose="020F0502020204030204" pitchFamily="34" charset="0"/>
                <a:cs typeface="+mn-cs"/>
              </a:rPr>
              <a:t>Nocturnal Enuresis </a:t>
            </a:r>
            <a:r>
              <a:rPr lang="en-GB" sz="2000" b="1" dirty="0">
                <a:solidFill>
                  <a:schemeClr val="accent6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Referral </a:t>
            </a:r>
          </a:p>
          <a:p>
            <a:pPr marL="0" marR="0" lvl="0" indent="0" algn="just" defTabSz="497754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540385" algn="l"/>
              </a:tabLst>
              <a:defRPr/>
            </a:pPr>
            <a:r>
              <a:rPr lang="en-GB" sz="1600" b="1" dirty="0">
                <a:solidFill>
                  <a:schemeClr val="accent6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We only accept referrals for children with treatment resistant night time wetting. </a:t>
            </a:r>
          </a:p>
          <a:p>
            <a:pPr marL="0" marR="0" lvl="0" indent="0" algn="just" defTabSz="497754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540385" algn="l"/>
              </a:tabLst>
              <a:defRPr/>
            </a:pPr>
            <a:r>
              <a:rPr lang="en-GB" sz="1600" b="1" dirty="0">
                <a:solidFill>
                  <a:schemeClr val="accent6"/>
                </a:solidFill>
                <a:uFill>
                  <a:solidFill>
                    <a:srgbClr val="768692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</a:rPr>
              <a:t>Level 1 intervention needs to demonstrate that: </a:t>
            </a:r>
          </a:p>
          <a:p>
            <a:pPr algn="just">
              <a:spcBef>
                <a:spcPts val="1200"/>
              </a:spcBef>
              <a:spcAft>
                <a:spcPts val="800"/>
              </a:spcAft>
              <a:tabLst>
                <a:tab pos="540385" algn="l"/>
              </a:tabLst>
              <a:defRPr/>
            </a:pPr>
            <a:r>
              <a:rPr lang="en-GB" sz="1600" b="1" dirty="0">
                <a:solidFill>
                  <a:schemeClr val="accent6"/>
                </a:solidFill>
                <a:uFill>
                  <a:solidFill>
                    <a:srgbClr val="768692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</a:rPr>
              <a:t>1) The child has been given fluid/ toileting/lifestyle advice and has completed Urotherapy for at least 6-12 weeks. </a:t>
            </a:r>
          </a:p>
          <a:p>
            <a:pPr algn="just">
              <a:spcBef>
                <a:spcPts val="1200"/>
              </a:spcBef>
              <a:spcAft>
                <a:spcPts val="800"/>
              </a:spcAft>
              <a:tabLst>
                <a:tab pos="540385" algn="l"/>
              </a:tabLst>
              <a:defRPr/>
            </a:pPr>
            <a:r>
              <a:rPr lang="en-GB" sz="1600" b="1" dirty="0">
                <a:solidFill>
                  <a:schemeClr val="accent6"/>
                </a:solidFill>
                <a:uFill>
                  <a:solidFill>
                    <a:srgbClr val="768692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</a:rPr>
              <a:t>2) Constipation has been excluded or treated by GP as per NICE Guideline CG99. </a:t>
            </a:r>
          </a:p>
          <a:p>
            <a:pPr algn="just">
              <a:spcBef>
                <a:spcPts val="1200"/>
              </a:spcBef>
              <a:spcAft>
                <a:spcPts val="800"/>
              </a:spcAft>
              <a:tabLst>
                <a:tab pos="540385" algn="l"/>
              </a:tabLst>
              <a:defRPr/>
            </a:pPr>
            <a:r>
              <a:rPr lang="en-GB" sz="1600" b="1" dirty="0">
                <a:solidFill>
                  <a:schemeClr val="accent6"/>
                </a:solidFill>
                <a:uFill>
                  <a:solidFill>
                    <a:srgbClr val="768692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</a:rPr>
              <a:t>3) If child/young person is suffering with constipation and/or daytime bladder problems-evidence of physical examination carried out by GP. </a:t>
            </a:r>
          </a:p>
          <a:p>
            <a:pPr>
              <a:spcBef>
                <a:spcPts val="1200"/>
              </a:spcBef>
              <a:spcAft>
                <a:spcPts val="800"/>
              </a:spcAft>
              <a:tabLst>
                <a:tab pos="540385" algn="l"/>
              </a:tabLst>
            </a:pPr>
            <a:r>
              <a:rPr lang="en-GB" sz="1600" b="1" u="sng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Exclusion criteria</a:t>
            </a:r>
          </a:p>
          <a:p>
            <a:pPr>
              <a:spcBef>
                <a:spcPts val="1200"/>
              </a:spcBef>
              <a:spcAft>
                <a:spcPts val="800"/>
              </a:spcAft>
              <a:tabLst>
                <a:tab pos="540385" algn="l"/>
              </a:tabLst>
            </a:pPr>
            <a:r>
              <a:rPr lang="en-GB" sz="1600" b="1" dirty="0">
                <a:solidFill>
                  <a:schemeClr val="accent6"/>
                </a:solidFill>
              </a:rPr>
              <a:t>Children with Red Flags</a:t>
            </a:r>
          </a:p>
          <a:p>
            <a:pPr>
              <a:spcBef>
                <a:spcPts val="1200"/>
              </a:spcBef>
              <a:spcAft>
                <a:spcPts val="800"/>
              </a:spcAft>
              <a:tabLst>
                <a:tab pos="540385" algn="l"/>
              </a:tabLst>
            </a:pPr>
            <a:r>
              <a:rPr lang="en-GB" sz="1600" b="1">
                <a:solidFill>
                  <a:schemeClr val="accent6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&gt;Co-morbidities </a:t>
            </a:r>
            <a:r>
              <a:rPr lang="en-GB" sz="1600" b="1" dirty="0">
                <a:solidFill>
                  <a:schemeClr val="accent6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i.e. diabetes mellitus or child/young person with r</a:t>
            </a:r>
            <a:r>
              <a:rPr lang="en-GB" sz="1600" b="1" dirty="0">
                <a:solidFill>
                  <a:schemeClr val="accent6"/>
                </a:solidFill>
              </a:rPr>
              <a:t>eported weight loss or excessive thirst</a:t>
            </a:r>
          </a:p>
          <a:p>
            <a:pPr>
              <a:spcBef>
                <a:spcPts val="1200"/>
              </a:spcBef>
              <a:spcAft>
                <a:spcPts val="800"/>
              </a:spcAft>
              <a:tabLst>
                <a:tab pos="540385" algn="l"/>
              </a:tabLst>
            </a:pPr>
            <a:r>
              <a:rPr lang="en-GB" sz="1600" b="1" dirty="0">
                <a:solidFill>
                  <a:schemeClr val="accent6"/>
                </a:solidFill>
              </a:rPr>
              <a:t>&gt;Concern about parental intolerance or safeguarding issues – refer to local safeguarding policy </a:t>
            </a:r>
          </a:p>
          <a:p>
            <a:pPr>
              <a:spcBef>
                <a:spcPts val="1200"/>
              </a:spcBef>
              <a:spcAft>
                <a:spcPts val="800"/>
              </a:spcAft>
              <a:tabLst>
                <a:tab pos="540385" algn="l"/>
              </a:tabLst>
            </a:pPr>
            <a:r>
              <a:rPr lang="en-GB" sz="1600" b="1" dirty="0">
                <a:solidFill>
                  <a:schemeClr val="accent6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Children with recurrent UTI’s, continuous incontinence and reported straining to void. </a:t>
            </a:r>
          </a:p>
          <a:p>
            <a:pPr>
              <a:spcBef>
                <a:spcPts val="1200"/>
              </a:spcBef>
              <a:spcAft>
                <a:spcPts val="800"/>
              </a:spcAft>
              <a:tabLst>
                <a:tab pos="540385" algn="l"/>
              </a:tabLst>
            </a:pPr>
            <a:r>
              <a:rPr lang="en-GB" sz="1600" b="1" dirty="0">
                <a:solidFill>
                  <a:schemeClr val="accent6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Known or suspected physical or neurological problems </a:t>
            </a:r>
          </a:p>
          <a:p>
            <a:pPr algn="just">
              <a:spcBef>
                <a:spcPts val="1200"/>
              </a:spcBef>
              <a:spcAft>
                <a:spcPts val="800"/>
              </a:spcAft>
              <a:tabLst>
                <a:tab pos="540385" algn="l"/>
              </a:tabLst>
              <a:defRPr/>
            </a:pPr>
            <a:endParaRPr lang="en-GB" sz="1600" b="1" dirty="0">
              <a:solidFill>
                <a:schemeClr val="accent6"/>
              </a:solidFill>
              <a:uFill>
                <a:solidFill>
                  <a:srgbClr val="768692"/>
                </a:solidFill>
              </a:u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marL="185737" lvl="0" algn="just">
              <a:spcAft>
                <a:spcPts val="400"/>
              </a:spcAft>
              <a:buClr>
                <a:schemeClr val="accent2"/>
              </a:buClr>
              <a:defRPr/>
            </a:pPr>
            <a:endParaRPr lang="en-GB" sz="1100" dirty="0">
              <a:solidFill>
                <a:schemeClr val="tx2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8941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CFA683-DF3F-4537-CCEF-F564A59AA5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9876599-02D9-D4C5-3E13-8C210459EBA9}"/>
              </a:ext>
            </a:extLst>
          </p:cNvPr>
          <p:cNvSpPr/>
          <p:nvPr/>
        </p:nvSpPr>
        <p:spPr>
          <a:xfrm>
            <a:off x="353461" y="1757640"/>
            <a:ext cx="6540634" cy="6240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800"/>
              </a:lnSpc>
            </a:pPr>
            <a:r>
              <a:rPr lang="en-GB" sz="2400" b="1" dirty="0">
                <a:solidFill>
                  <a:schemeClr val="accent1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Paediatric Bladder and Bowel Service </a:t>
            </a:r>
            <a:endParaRPr lang="en-GB" sz="2400" b="1" dirty="0">
              <a:solidFill>
                <a:schemeClr val="accent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D6DF523-1328-7096-0889-A6A459D6011D}"/>
              </a:ext>
            </a:extLst>
          </p:cNvPr>
          <p:cNvSpPr/>
          <p:nvPr/>
        </p:nvSpPr>
        <p:spPr>
          <a:xfrm>
            <a:off x="642422" y="2659284"/>
            <a:ext cx="6514719" cy="101155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just" defTabSz="497754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540385" algn="l"/>
              </a:tabLst>
              <a:defRPr/>
            </a:pPr>
            <a:r>
              <a:rPr lang="en-GB" sz="1600" b="1" u="sng" dirty="0">
                <a:solidFill>
                  <a:srgbClr val="FF0000"/>
                </a:solidFill>
                <a:uFill>
                  <a:solidFill>
                    <a:srgbClr val="768692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</a:rPr>
              <a:t>Referral’s accepted for; </a:t>
            </a:r>
          </a:p>
          <a:p>
            <a:pPr marL="0" marR="0" lvl="0" indent="0" algn="just" defTabSz="497754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540385" algn="l"/>
              </a:tabLst>
              <a:defRPr/>
            </a:pPr>
            <a:r>
              <a:rPr lang="en-GB" sz="1600" b="1" dirty="0">
                <a:solidFill>
                  <a:schemeClr val="accent6"/>
                </a:solidFill>
                <a:uFill>
                  <a:solidFill>
                    <a:srgbClr val="768692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</a:rPr>
              <a:t>Children over the age of 5 years </a:t>
            </a:r>
          </a:p>
          <a:p>
            <a:pPr marL="0" marR="0" lvl="0" indent="0" algn="just" defTabSz="497754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800"/>
              </a:spcAft>
              <a:buClrTx/>
              <a:buSzTx/>
              <a:buFontTx/>
              <a:buNone/>
              <a:tabLst>
                <a:tab pos="540385" algn="l"/>
              </a:tabLst>
              <a:defRPr/>
            </a:pPr>
            <a:r>
              <a:rPr lang="en-GB" sz="1600" b="1" dirty="0">
                <a:solidFill>
                  <a:schemeClr val="accent6"/>
                </a:solidFill>
                <a:uFill>
                  <a:solidFill>
                    <a:srgbClr val="768692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</a:rPr>
              <a:t>1) If following Urotherapy the child/young person has signs of overactive bladder i.e. daytime wetting, urinary urge and frequency, small bladder capacity. </a:t>
            </a:r>
          </a:p>
          <a:p>
            <a:pPr algn="just">
              <a:spcBef>
                <a:spcPts val="1200"/>
              </a:spcBef>
              <a:spcAft>
                <a:spcPts val="800"/>
              </a:spcAft>
              <a:tabLst>
                <a:tab pos="540385" algn="l"/>
              </a:tabLst>
              <a:defRPr/>
            </a:pPr>
            <a:r>
              <a:rPr lang="en-GB" sz="1600" b="1" dirty="0">
                <a:solidFill>
                  <a:schemeClr val="accent6"/>
                </a:solidFill>
                <a:uFill>
                  <a:solidFill>
                    <a:srgbClr val="768692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</a:rPr>
              <a:t>2) Lack of response to combination therapy of bedwetting alarm plus Desmopressin for at </a:t>
            </a:r>
            <a:r>
              <a:rPr lang="en-GB" sz="1600" b="1">
                <a:solidFill>
                  <a:schemeClr val="accent6"/>
                </a:solidFill>
                <a:uFill>
                  <a:solidFill>
                    <a:srgbClr val="768692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</a:rPr>
              <a:t>least 3 </a:t>
            </a:r>
            <a:r>
              <a:rPr lang="en-GB" sz="1600" b="1" dirty="0">
                <a:solidFill>
                  <a:schemeClr val="accent6"/>
                </a:solidFill>
                <a:uFill>
                  <a:solidFill>
                    <a:srgbClr val="768692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</a:rPr>
              <a:t>months </a:t>
            </a:r>
          </a:p>
          <a:p>
            <a:pPr algn="just">
              <a:spcBef>
                <a:spcPts val="1200"/>
              </a:spcBef>
              <a:spcAft>
                <a:spcPts val="800"/>
              </a:spcAft>
              <a:tabLst>
                <a:tab pos="540385" algn="l"/>
              </a:tabLst>
              <a:defRPr/>
            </a:pPr>
            <a:r>
              <a:rPr lang="en-GB" sz="1600" b="1" dirty="0">
                <a:solidFill>
                  <a:schemeClr val="accent6"/>
                </a:solidFill>
                <a:uFill>
                  <a:solidFill>
                    <a:srgbClr val="768692"/>
                  </a:solidFill>
                </a:uFill>
                <a:latin typeface="Arial" panose="020B0604020202020204" pitchFamily="34" charset="0"/>
                <a:ea typeface="Calibri" panose="020F0502020204030204" pitchFamily="34" charset="0"/>
              </a:rPr>
              <a:t>3) Lack of response to Desmopressin. When starting Desmopressin if progress is being made (less volume of wetting, some dry nights) ensure that x 2 courses of Desmopressin have been given prior to referral (as bedwetting may improve for up to 6 months after starting treatment).   </a:t>
            </a:r>
          </a:p>
          <a:p>
            <a:pPr>
              <a:spcAft>
                <a:spcPts val="600"/>
              </a:spcAft>
            </a:pPr>
            <a:endParaRPr lang="en-GB" sz="1200" b="1" dirty="0">
              <a:solidFill>
                <a:schemeClr val="accent6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GB" sz="1200" b="1" dirty="0">
              <a:solidFill>
                <a:schemeClr val="accent6"/>
              </a:solidFill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r>
              <a:rPr lang="en-GB" sz="1200" b="1" dirty="0">
                <a:solidFill>
                  <a:schemeClr val="accent6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References</a:t>
            </a:r>
          </a:p>
          <a:p>
            <a:pPr>
              <a:spcAft>
                <a:spcPts val="600"/>
              </a:spcAft>
            </a:pPr>
            <a:r>
              <a:rPr lang="en-GB" sz="1200" b="1" dirty="0">
                <a:solidFill>
                  <a:schemeClr val="accent6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Bladder and Bowel UK, 2019, Children’s Continence Level One and Level Two pathways https://www.bbuk.org.uk/wp-content/uploads/2019/03/Childrens-Continence-Care-Pathways-level-one-and-level-two.pdf</a:t>
            </a:r>
          </a:p>
          <a:p>
            <a:pPr>
              <a:spcAft>
                <a:spcPts val="600"/>
              </a:spcAft>
            </a:pPr>
            <a:r>
              <a:rPr lang="en-GB" sz="1200" b="1" dirty="0">
                <a:solidFill>
                  <a:schemeClr val="accent6"/>
                </a:solidFill>
              </a:rPr>
              <a:t>ERIC, 2023 Children’s Continence Pathway </a:t>
            </a:r>
            <a:r>
              <a:rPr lang="en-GB" sz="1200" b="1" dirty="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https://eric.org.uk/childrens-continence-pathway/general-flowchart/</a:t>
            </a:r>
            <a:endParaRPr lang="en-GB" sz="1200" b="1" dirty="0">
              <a:solidFill>
                <a:schemeClr val="accent6"/>
              </a:solidFill>
            </a:endParaRPr>
          </a:p>
          <a:p>
            <a:pPr>
              <a:spcAft>
                <a:spcPts val="600"/>
              </a:spcAft>
            </a:pPr>
            <a:r>
              <a:rPr lang="en-GB" sz="1200" b="1" dirty="0">
                <a:solidFill>
                  <a:schemeClr val="accent6"/>
                </a:solidFill>
              </a:rPr>
              <a:t>NICE Guideline Bedwetting in children and young people </a:t>
            </a:r>
            <a:r>
              <a:rPr lang="en-GB" sz="1200" b="1" dirty="0">
                <a:solidFill>
                  <a:schemeClr val="accent6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https://www.nice.org.uk/guidance/cg111</a:t>
            </a:r>
            <a:endParaRPr lang="en-GB" sz="1200" b="1" dirty="0">
              <a:solidFill>
                <a:schemeClr val="accent6"/>
              </a:solidFill>
            </a:endParaRPr>
          </a:p>
          <a:p>
            <a:pPr>
              <a:spcAft>
                <a:spcPts val="600"/>
              </a:spcAft>
            </a:pPr>
            <a:r>
              <a:rPr lang="en-GB" sz="1200" b="1" dirty="0">
                <a:solidFill>
                  <a:schemeClr val="accent6"/>
                </a:solidFill>
              </a:rPr>
              <a:t> NICE Quality Standard Bedwetting in children and young people </a:t>
            </a:r>
            <a:r>
              <a:rPr lang="en-GB" sz="1200" b="1" dirty="0">
                <a:solidFill>
                  <a:schemeClr val="accent6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https://www.nice.org.uk/guidance/qs70</a:t>
            </a:r>
            <a:endParaRPr lang="en-GB" sz="1200" b="1" dirty="0">
              <a:solidFill>
                <a:schemeClr val="accent6"/>
              </a:solidFill>
            </a:endParaRPr>
          </a:p>
          <a:p>
            <a:pPr>
              <a:spcAft>
                <a:spcPts val="600"/>
              </a:spcAft>
            </a:pPr>
            <a:endParaRPr lang="en-GB" sz="1600" dirty="0">
              <a:solidFill>
                <a:schemeClr val="tx2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GB" sz="1600" dirty="0">
              <a:solidFill>
                <a:schemeClr val="tx2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GB" sz="1200" dirty="0">
              <a:solidFill>
                <a:schemeClr val="tx2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GB" sz="1200" dirty="0">
              <a:solidFill>
                <a:schemeClr val="tx2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GB" sz="1200" dirty="0">
              <a:solidFill>
                <a:schemeClr val="tx2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GB" sz="1200" dirty="0">
              <a:solidFill>
                <a:schemeClr val="tx2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GB" sz="1200" dirty="0">
              <a:solidFill>
                <a:schemeClr val="tx2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GB" sz="1200" dirty="0">
              <a:solidFill>
                <a:schemeClr val="tx2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GB" sz="1200" dirty="0">
              <a:solidFill>
                <a:schemeClr val="tx2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GB" sz="1200" dirty="0">
              <a:solidFill>
                <a:schemeClr val="tx2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600"/>
              </a:spcAft>
            </a:pPr>
            <a:endParaRPr lang="en-GB" sz="1200" dirty="0">
              <a:solidFill>
                <a:schemeClr val="tx2"/>
              </a:solidFill>
              <a:latin typeface="Arial" panose="020B060402020202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5737" lvl="0">
              <a:spcAft>
                <a:spcPts val="400"/>
              </a:spcAft>
              <a:buClr>
                <a:schemeClr val="accent2"/>
              </a:buClr>
            </a:pPr>
            <a:r>
              <a:rPr lang="en-GB" sz="1200" dirty="0">
                <a:solidFill>
                  <a:schemeClr val="tx2"/>
                </a:solidFill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5793925"/>
      </p:ext>
    </p:extLst>
  </p:cSld>
  <p:clrMapOvr>
    <a:masterClrMapping/>
  </p:clrMapOvr>
</p:sld>
</file>

<file path=ppt/theme/theme1.xml><?xml version="1.0" encoding="utf-8"?>
<a:theme xmlns:a="http://schemas.openxmlformats.org/drawingml/2006/main" name="Corporate info sheet">
  <a:themeElements>
    <a:clrScheme name="NHS corporate blues">
      <a:dk1>
        <a:srgbClr val="231F20"/>
      </a:dk1>
      <a:lt1>
        <a:srgbClr val="FFFFFF"/>
      </a:lt1>
      <a:dk2>
        <a:srgbClr val="425563"/>
      </a:dk2>
      <a:lt2>
        <a:srgbClr val="FFFFFF"/>
      </a:lt2>
      <a:accent1>
        <a:srgbClr val="003087"/>
      </a:accent1>
      <a:accent2>
        <a:srgbClr val="41B6E6"/>
      </a:accent2>
      <a:accent3>
        <a:srgbClr val="768692"/>
      </a:accent3>
      <a:accent4>
        <a:srgbClr val="425563"/>
      </a:accent4>
      <a:accent5>
        <a:srgbClr val="005EB8"/>
      </a:accent5>
      <a:accent6>
        <a:srgbClr val="0072CE"/>
      </a:accent6>
      <a:hlink>
        <a:srgbClr val="005EB8"/>
      </a:hlink>
      <a:folHlink>
        <a:srgbClr val="0072CE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rporate info sheet" id="{864BCA9E-610F-40CC-AE60-E296BEF24F44}" vid="{DE364FAE-F666-4BEF-A03F-13CA5E878C3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Corporate info sheet</Template>
  <TotalTime>2282</TotalTime>
  <Words>369</Words>
  <Application>Microsoft Office PowerPoint</Application>
  <PresentationFormat>Custom</PresentationFormat>
  <Paragraphs>38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Bookman Old Style</vt:lpstr>
      <vt:lpstr>Calibri</vt:lpstr>
      <vt:lpstr>Corporate info sheet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Tara Ladd</dc:creator>
  <cp:lastModifiedBy>Catherine Blackmore</cp:lastModifiedBy>
  <cp:revision>14</cp:revision>
  <dcterms:created xsi:type="dcterms:W3CDTF">2020-06-11T14:03:15Z</dcterms:created>
  <dcterms:modified xsi:type="dcterms:W3CDTF">2024-04-30T19:53:49Z</dcterms:modified>
</cp:coreProperties>
</file>