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7"/>
  </p:notesMasterIdLst>
  <p:sldIdLst>
    <p:sldId id="256" r:id="rId5"/>
    <p:sldId id="257" r:id="rId6"/>
  </p:sldIdLst>
  <p:sldSz cx="10691813" cy="7559675"/>
  <p:notesSz cx="6858000" cy="9144000"/>
  <p:defaultTextStyle>
    <a:defPPr>
      <a:defRPr lang="en-US"/>
    </a:defPPr>
    <a:lvl1pPr marL="0" algn="l" defTabSz="497739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39" algn="l" defTabSz="497739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478" algn="l" defTabSz="497739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17" algn="l" defTabSz="497739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0957" algn="l" defTabSz="497739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695" algn="l" defTabSz="497739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435" algn="l" defTabSz="497739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174" algn="l" defTabSz="497739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1914" algn="l" defTabSz="497739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293" userDrawn="1">
          <p15:clr>
            <a:srgbClr val="A4A3A4"/>
          </p15:clr>
        </p15:guide>
        <p15:guide id="2" pos="442" userDrawn="1">
          <p15:clr>
            <a:srgbClr val="A4A3A4"/>
          </p15:clr>
        </p15:guide>
        <p15:guide id="3" orient="horz" pos="2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30072"/>
    <a:srgbClr val="7C2855"/>
    <a:srgbClr val="ED8B00"/>
    <a:srgbClr val="78BE20"/>
    <a:srgbClr val="8A15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46DD7A-C8EA-451F-B82C-278F5C190383}" v="1" dt="2026-09-27T16:04:41.765"/>
  </p1510:revLst>
</p1510:revInfo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97"/>
    <p:restoredTop sz="94634"/>
  </p:normalViewPr>
  <p:slideViewPr>
    <p:cSldViewPr snapToGrid="0">
      <p:cViewPr varScale="1">
        <p:scale>
          <a:sx n="53" d="100"/>
          <a:sy n="53" d="100"/>
        </p:scale>
        <p:origin x="1440" y="56"/>
      </p:cViewPr>
      <p:guideLst>
        <p:guide pos="6293"/>
        <p:guide pos="442"/>
        <p:guide orient="horz" pos="27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i Speckmeier" userId="7a7c85af-bd05-4030-98b9-0b17858dadd3" providerId="ADAL" clId="{B6A945CA-64A5-4202-99D6-7193043D7556}"/>
    <pc:docChg chg="addSld modSld">
      <pc:chgData name="Heidi Speckmeier" userId="7a7c85af-bd05-4030-98b9-0b17858dadd3" providerId="ADAL" clId="{B6A945CA-64A5-4202-99D6-7193043D7556}" dt="2026-09-27T16:04:41.757" v="0"/>
      <pc:docMkLst>
        <pc:docMk/>
      </pc:docMkLst>
      <pc:sldChg chg="add">
        <pc:chgData name="Heidi Speckmeier" userId="7a7c85af-bd05-4030-98b9-0b17858dadd3" providerId="ADAL" clId="{B6A945CA-64A5-4202-99D6-7193043D7556}" dt="2026-09-27T16:04:41.757" v="0"/>
        <pc:sldMkLst>
          <pc:docMk/>
          <pc:sldMk cId="688196897" sldId="257"/>
        </pc:sldMkLst>
      </pc:sldChg>
    </pc:docChg>
  </pc:docChgLst>
  <pc:docChgLst>
    <pc:chgData name="Heidi Speckmeier" userId="7a7c85af-bd05-4030-98b9-0b17858dadd3" providerId="ADAL" clId="{E190C9F5-1FCF-4456-96F2-FC0C11A5CAF5}"/>
    <pc:docChg chg="undo custSel delSld modSld">
      <pc:chgData name="Heidi Speckmeier" userId="7a7c85af-bd05-4030-98b9-0b17858dadd3" providerId="ADAL" clId="{E190C9F5-1FCF-4456-96F2-FC0C11A5CAF5}" dt="2026-09-08T19:14:35.583" v="2237" actId="20577"/>
      <pc:docMkLst>
        <pc:docMk/>
      </pc:docMkLst>
      <pc:sldChg chg="modSp mod">
        <pc:chgData name="Heidi Speckmeier" userId="7a7c85af-bd05-4030-98b9-0b17858dadd3" providerId="ADAL" clId="{E190C9F5-1FCF-4456-96F2-FC0C11A5CAF5}" dt="2026-09-08T19:14:35.583" v="2237" actId="20577"/>
        <pc:sldMkLst>
          <pc:docMk/>
          <pc:sldMk cId="3759656852" sldId="256"/>
        </pc:sldMkLst>
        <pc:spChg chg="mod">
          <ac:chgData name="Heidi Speckmeier" userId="7a7c85af-bd05-4030-98b9-0b17858dadd3" providerId="ADAL" clId="{E190C9F5-1FCF-4456-96F2-FC0C11A5CAF5}" dt="2026-09-08T19:12:48.837" v="2192" actId="14100"/>
          <ac:spMkLst>
            <pc:docMk/>
            <pc:sldMk cId="3759656852" sldId="256"/>
            <ac:spMk id="22" creationId="{FA53F22C-16CD-9B7F-8D17-649300AFAE6A}"/>
          </ac:spMkLst>
        </pc:spChg>
        <pc:graphicFrameChg chg="modGraphic">
          <ac:chgData name="Heidi Speckmeier" userId="7a7c85af-bd05-4030-98b9-0b17858dadd3" providerId="ADAL" clId="{E190C9F5-1FCF-4456-96F2-FC0C11A5CAF5}" dt="2026-09-08T19:14:35.583" v="2237" actId="20577"/>
          <ac:graphicFrameMkLst>
            <pc:docMk/>
            <pc:sldMk cId="3759656852" sldId="256"/>
            <ac:graphicFrameMk id="4" creationId="{BE90E748-F11B-62CC-F719-AF582A98CAF9}"/>
          </ac:graphicFrameMkLst>
        </pc:graphicFrameChg>
        <pc:picChg chg="mod">
          <ac:chgData name="Heidi Speckmeier" userId="7a7c85af-bd05-4030-98b9-0b17858dadd3" providerId="ADAL" clId="{E190C9F5-1FCF-4456-96F2-FC0C11A5CAF5}" dt="2026-09-08T19:13:29.989" v="2195" actId="1076"/>
          <ac:picMkLst>
            <pc:docMk/>
            <pc:sldMk cId="3759656852" sldId="256"/>
            <ac:picMk id="18" creationId="{86D5E87B-276C-FFDE-A82B-E06551AB7595}"/>
          </ac:picMkLst>
        </pc:picChg>
        <pc:picChg chg="mod">
          <ac:chgData name="Heidi Speckmeier" userId="7a7c85af-bd05-4030-98b9-0b17858dadd3" providerId="ADAL" clId="{E190C9F5-1FCF-4456-96F2-FC0C11A5CAF5}" dt="2026-09-08T19:13:04.545" v="2193" actId="1076"/>
          <ac:picMkLst>
            <pc:docMk/>
            <pc:sldMk cId="3759656852" sldId="256"/>
            <ac:picMk id="20" creationId="{11B960B5-A324-F24C-678D-5506C58CBE1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540C89-B9D0-4C0D-81A5-38896D0F5358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53D24A-48B9-4613-A504-022E9D4EBF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6128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7" algn="l" defTabSz="9143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3" algn="l" defTabSz="9143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1" algn="l" defTabSz="9143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47" algn="l" defTabSz="9143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34" algn="l" defTabSz="9143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20" algn="l" defTabSz="9143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07" algn="l" defTabSz="9143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94" algn="l" defTabSz="91437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3D24A-48B9-4613-A504-022E9D4EBFA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376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53D24A-48B9-4613-A504-022E9D4EBFA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376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ront page (plai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36A1B8CF-5D12-C499-6DE6-2CC3106EE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2533" t="36266" r="38377" b="59009"/>
          <a:stretch/>
        </p:blipFill>
        <p:spPr>
          <a:xfrm>
            <a:off x="1494561" y="6910292"/>
            <a:ext cx="8557200" cy="331158"/>
          </a:xfrm>
          <a:prstGeom prst="rect">
            <a:avLst/>
          </a:prstGeom>
        </p:spPr>
      </p:pic>
      <p:pic>
        <p:nvPicPr>
          <p:cNvPr id="4" name="Picture 3" descr="Berkshire Healthcare NHS Foundation Trust">
            <a:extLst>
              <a:ext uri="{FF2B5EF4-FFF2-40B4-BE49-F238E27FC236}">
                <a16:creationId xmlns:a16="http://schemas.microsoft.com/office/drawing/2014/main" id="{B0EE7020-E80B-7484-60C4-58863AEBD40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784" y="397182"/>
            <a:ext cx="2588047" cy="97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478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pager (plain - thin sla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DEE4B67B-2FAD-2F09-064A-BCEAB4E3B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527" t="36829" r="43891" b="57662"/>
          <a:stretch/>
        </p:blipFill>
        <p:spPr>
          <a:xfrm>
            <a:off x="1494173" y="6947570"/>
            <a:ext cx="8561042" cy="331277"/>
          </a:xfrm>
          <a:prstGeom prst="rect">
            <a:avLst/>
          </a:prstGeom>
        </p:spPr>
      </p:pic>
      <p:pic>
        <p:nvPicPr>
          <p:cNvPr id="2" name="Picture 1" descr="Berkshire Healthcare NHS Foundation Trust">
            <a:extLst>
              <a:ext uri="{FF2B5EF4-FFF2-40B4-BE49-F238E27FC236}">
                <a16:creationId xmlns:a16="http://schemas.microsoft.com/office/drawing/2014/main" id="{1ACAC0EC-A0D9-E8F1-B220-FAEB837B38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784" y="397182"/>
            <a:ext cx="2588047" cy="97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887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1C8C1592-2AE3-FBC7-F493-CB8A31BD3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527" t="36829" r="43891" b="57662"/>
          <a:stretch/>
        </p:blipFill>
        <p:spPr>
          <a:xfrm flipH="1" flipV="1">
            <a:off x="645258" y="319366"/>
            <a:ext cx="8561042" cy="33127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CE14336-6C7C-A4C1-7A67-E003E9547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533" t="36266" r="38377" b="59009"/>
          <a:stretch/>
        </p:blipFill>
        <p:spPr>
          <a:xfrm>
            <a:off x="1494561" y="6910292"/>
            <a:ext cx="8560270" cy="33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563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age (thick sla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D055A9C-E027-CDED-738F-9ADFF22F3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5961" t="36762" r="43891" b="46710"/>
          <a:stretch/>
        </p:blipFill>
        <p:spPr>
          <a:xfrm>
            <a:off x="636601" y="6284930"/>
            <a:ext cx="9418621" cy="99391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199C35F-E716-0AD1-DC25-7458BE93E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527" t="36829" r="43891" b="57662"/>
          <a:stretch/>
        </p:blipFill>
        <p:spPr>
          <a:xfrm>
            <a:off x="1494173" y="6947570"/>
            <a:ext cx="8561042" cy="33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111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age (thin sla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2199C35F-E716-0AD1-DC25-7458BE93E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527" t="36829" r="43891" b="57662"/>
          <a:stretch/>
        </p:blipFill>
        <p:spPr>
          <a:xfrm>
            <a:off x="1494173" y="6947570"/>
            <a:ext cx="8561042" cy="33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984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781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99" r:id="rId2"/>
    <p:sldLayoutId id="2147483674" r:id="rId3"/>
    <p:sldLayoutId id="2147483676" r:id="rId4"/>
    <p:sldLayoutId id="2147483691" r:id="rId5"/>
  </p:sldLayoutIdLst>
  <p:txStyles>
    <p:titleStyle>
      <a:lvl1pPr algn="l" defTabSz="740222" rtl="0" eaLnBrk="1" latinLnBrk="0" hangingPunct="1">
        <a:lnSpc>
          <a:spcPct val="90000"/>
        </a:lnSpc>
        <a:spcBef>
          <a:spcPct val="0"/>
        </a:spcBef>
        <a:buNone/>
        <a:defRPr sz="35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056" indent="-185056" algn="l" defTabSz="740222" rtl="0" eaLnBrk="1" latinLnBrk="0" hangingPunct="1">
        <a:lnSpc>
          <a:spcPct val="90000"/>
        </a:lnSpc>
        <a:spcBef>
          <a:spcPts val="809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1pPr>
      <a:lvl2pPr marL="555167" indent="-185056" algn="l" defTabSz="740222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943" kern="1200">
          <a:solidFill>
            <a:schemeClr val="tx1"/>
          </a:solidFill>
          <a:latin typeface="+mn-lt"/>
          <a:ea typeface="+mn-ea"/>
          <a:cs typeface="+mn-cs"/>
        </a:defRPr>
      </a:lvl2pPr>
      <a:lvl3pPr marL="925278" indent="-185056" algn="l" defTabSz="740222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619" kern="1200">
          <a:solidFill>
            <a:schemeClr val="tx1"/>
          </a:solidFill>
          <a:latin typeface="+mn-lt"/>
          <a:ea typeface="+mn-ea"/>
          <a:cs typeface="+mn-cs"/>
        </a:defRPr>
      </a:lvl3pPr>
      <a:lvl4pPr marL="1295389" indent="-185056" algn="l" defTabSz="740222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7" kern="1200">
          <a:solidFill>
            <a:schemeClr val="tx1"/>
          </a:solidFill>
          <a:latin typeface="+mn-lt"/>
          <a:ea typeface="+mn-ea"/>
          <a:cs typeface="+mn-cs"/>
        </a:defRPr>
      </a:lvl4pPr>
      <a:lvl5pPr marL="1665500" indent="-185056" algn="l" defTabSz="740222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7" kern="1200">
          <a:solidFill>
            <a:schemeClr val="tx1"/>
          </a:solidFill>
          <a:latin typeface="+mn-lt"/>
          <a:ea typeface="+mn-ea"/>
          <a:cs typeface="+mn-cs"/>
        </a:defRPr>
      </a:lvl5pPr>
      <a:lvl6pPr marL="2035611" indent="-185056" algn="l" defTabSz="740222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7" kern="1200">
          <a:solidFill>
            <a:schemeClr val="tx1"/>
          </a:solidFill>
          <a:latin typeface="+mn-lt"/>
          <a:ea typeface="+mn-ea"/>
          <a:cs typeface="+mn-cs"/>
        </a:defRPr>
      </a:lvl6pPr>
      <a:lvl7pPr marL="2405722" indent="-185056" algn="l" defTabSz="740222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7" kern="1200">
          <a:solidFill>
            <a:schemeClr val="tx1"/>
          </a:solidFill>
          <a:latin typeface="+mn-lt"/>
          <a:ea typeface="+mn-ea"/>
          <a:cs typeface="+mn-cs"/>
        </a:defRPr>
      </a:lvl7pPr>
      <a:lvl8pPr marL="2775833" indent="-185056" algn="l" defTabSz="740222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7" kern="1200">
          <a:solidFill>
            <a:schemeClr val="tx1"/>
          </a:solidFill>
          <a:latin typeface="+mn-lt"/>
          <a:ea typeface="+mn-ea"/>
          <a:cs typeface="+mn-cs"/>
        </a:defRPr>
      </a:lvl8pPr>
      <a:lvl9pPr marL="3145944" indent="-185056" algn="l" defTabSz="740222" rtl="0" eaLnBrk="1" latinLnBrk="0" hangingPunct="1">
        <a:lnSpc>
          <a:spcPct val="90000"/>
        </a:lnSpc>
        <a:spcBef>
          <a:spcPts val="405"/>
        </a:spcBef>
        <a:buFont typeface="Arial" panose="020B0604020202020204" pitchFamily="34" charset="0"/>
        <a:buChar char="•"/>
        <a:defRPr sz="145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0222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1pPr>
      <a:lvl2pPr marL="370111" algn="l" defTabSz="740222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2pPr>
      <a:lvl3pPr marL="740222" algn="l" defTabSz="740222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3pPr>
      <a:lvl4pPr marL="1110333" algn="l" defTabSz="740222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4pPr>
      <a:lvl5pPr marL="1480444" algn="l" defTabSz="740222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5pPr>
      <a:lvl6pPr marL="1850556" algn="l" defTabSz="740222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6pPr>
      <a:lvl7pPr marL="2220667" algn="l" defTabSz="740222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7pPr>
      <a:lvl8pPr marL="2590778" algn="l" defTabSz="740222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8pPr>
      <a:lvl9pPr marL="2960889" algn="l" defTabSz="740222" rtl="0" eaLnBrk="1" latinLnBrk="0" hangingPunct="1">
        <a:defRPr sz="145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81" userDrawn="1">
          <p15:clr>
            <a:srgbClr val="F26B43"/>
          </p15:clr>
        </p15:guide>
        <p15:guide id="2" pos="336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HSDiet@berkshire.nhs.uk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HSDiet@berkshire.nhs.uk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39DD0C1-2DBF-20F6-D024-DF14EDC3D8E7}"/>
              </a:ext>
            </a:extLst>
          </p:cNvPr>
          <p:cNvSpPr/>
          <p:nvPr/>
        </p:nvSpPr>
        <p:spPr>
          <a:xfrm>
            <a:off x="373313" y="271811"/>
            <a:ext cx="717048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Example food and fluid chart</a:t>
            </a:r>
          </a:p>
          <a:p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 are required to provide a 3-day food and fluid record chart to demonstrate how the resident’s nutrition action plan has been implemented. They do not need to follow this format, however, </a:t>
            </a:r>
            <a:r>
              <a:rPr lang="en-GB" sz="1200" b="1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must have this level of detail, including how food is fortified</a:t>
            </a:r>
            <a:endParaRPr lang="en-GB" sz="1200" b="1" u="sng" dirty="0">
              <a:solidFill>
                <a:schemeClr val="tx2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E90E748-F11B-62CC-F719-AF582A98CA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4172277"/>
              </p:ext>
            </p:extLst>
          </p:nvPr>
        </p:nvGraphicFramePr>
        <p:xfrm>
          <a:off x="373313" y="1449802"/>
          <a:ext cx="9945188" cy="4868773"/>
        </p:xfrm>
        <a:graphic>
          <a:graphicData uri="http://schemas.openxmlformats.org/drawingml/2006/table">
            <a:tbl>
              <a:tblPr firstRow="1" firstCol="1" lastCol="1" bandRow="1">
                <a:tableStyleId>{5940675A-B579-460E-94D1-54222C63F5DA}</a:tableStyleId>
              </a:tblPr>
              <a:tblGrid>
                <a:gridCol w="1256369">
                  <a:extLst>
                    <a:ext uri="{9D8B030D-6E8A-4147-A177-3AD203B41FA5}">
                      <a16:colId xmlns:a16="http://schemas.microsoft.com/office/drawing/2014/main" val="1186877404"/>
                    </a:ext>
                  </a:extLst>
                </a:gridCol>
                <a:gridCol w="3089466">
                  <a:extLst>
                    <a:ext uri="{9D8B030D-6E8A-4147-A177-3AD203B41FA5}">
                      <a16:colId xmlns:a16="http://schemas.microsoft.com/office/drawing/2014/main" val="51811711"/>
                    </a:ext>
                  </a:extLst>
                </a:gridCol>
                <a:gridCol w="2235834">
                  <a:extLst>
                    <a:ext uri="{9D8B030D-6E8A-4147-A177-3AD203B41FA5}">
                      <a16:colId xmlns:a16="http://schemas.microsoft.com/office/drawing/2014/main" val="1253104803"/>
                    </a:ext>
                  </a:extLst>
                </a:gridCol>
                <a:gridCol w="1152650">
                  <a:extLst>
                    <a:ext uri="{9D8B030D-6E8A-4147-A177-3AD203B41FA5}">
                      <a16:colId xmlns:a16="http://schemas.microsoft.com/office/drawing/2014/main" val="2193446181"/>
                    </a:ext>
                  </a:extLst>
                </a:gridCol>
                <a:gridCol w="770291">
                  <a:extLst>
                    <a:ext uri="{9D8B030D-6E8A-4147-A177-3AD203B41FA5}">
                      <a16:colId xmlns:a16="http://schemas.microsoft.com/office/drawing/2014/main" val="270959988"/>
                    </a:ext>
                  </a:extLst>
                </a:gridCol>
                <a:gridCol w="770291">
                  <a:extLst>
                    <a:ext uri="{9D8B030D-6E8A-4147-A177-3AD203B41FA5}">
                      <a16:colId xmlns:a16="http://schemas.microsoft.com/office/drawing/2014/main" val="1641659723"/>
                    </a:ext>
                  </a:extLst>
                </a:gridCol>
                <a:gridCol w="670287">
                  <a:extLst>
                    <a:ext uri="{9D8B030D-6E8A-4147-A177-3AD203B41FA5}">
                      <a16:colId xmlns:a16="http://schemas.microsoft.com/office/drawing/2014/main" val="1569940512"/>
                    </a:ext>
                  </a:extLst>
                </a:gridCol>
              </a:tblGrid>
              <a:tr h="399077">
                <a:tc gridSpan="4">
                  <a:txBody>
                    <a:bodyPr/>
                    <a:lstStyle/>
                    <a:p>
                      <a:pPr marL="83820" marR="0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</a:rPr>
                        <a:t>NAME:</a:t>
                      </a:r>
                    </a:p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83820" marR="0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gridSpan="3">
                  <a:txBody>
                    <a:bodyPr/>
                    <a:lstStyle/>
                    <a:p>
                      <a:pPr marL="83820" marR="0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cap="small" dirty="0">
                          <a:solidFill>
                            <a:schemeClr val="tx1"/>
                          </a:solidFill>
                          <a:effectLst/>
                        </a:rPr>
                        <a:t>DATE:</a:t>
                      </a:r>
                      <a:r>
                        <a:rPr lang="en-GB" sz="1400" b="1" cap="small" dirty="0">
                          <a:effectLst/>
                        </a:rPr>
                        <a:t>                   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766274"/>
                  </a:ext>
                </a:extLst>
              </a:tr>
              <a:tr h="305397">
                <a:tc rowSpan="2">
                  <a:txBody>
                    <a:bodyPr/>
                    <a:lstStyle/>
                    <a:p>
                      <a:pPr marL="71755" marR="71755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Meal</a:t>
                      </a:r>
                    </a:p>
                    <a:p>
                      <a:pPr marL="71755" marR="71755" algn="l">
                        <a:buNone/>
                      </a:pPr>
                      <a:endParaRPr lang="en-GB" sz="1200" b="1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rowSpan="2">
                  <a:txBody>
                    <a:bodyPr/>
                    <a:lstStyle/>
                    <a:p>
                      <a:pPr marL="83820" marR="0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Detailed description of food and drink</a:t>
                      </a:r>
                    </a:p>
                    <a:p>
                      <a:pPr marL="83820" algn="ctr">
                        <a:buNone/>
                      </a:pPr>
                      <a:endParaRPr lang="en-GB" sz="1200" b="1" cap="small" dirty="0">
                        <a:effectLst/>
                        <a:latin typeface="+mj-lt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/>
                </a:tc>
                <a:tc rowSpan="2">
                  <a:txBody>
                    <a:bodyPr/>
                    <a:lstStyle/>
                    <a:p>
                      <a:pPr marL="83820" algn="l">
                        <a:buNone/>
                      </a:pPr>
                      <a:r>
                        <a:rPr lang="en-GB" sz="1200" b="1" dirty="0">
                          <a:effectLst/>
                        </a:rPr>
                        <a:t>What was it fortified with?</a:t>
                      </a:r>
                      <a:endParaRPr lang="en-GB" sz="1200" b="1" dirty="0">
                        <a:effectLst/>
                        <a:latin typeface="+mj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/>
                </a:tc>
                <a:tc rowSpan="2">
                  <a:txBody>
                    <a:bodyPr/>
                    <a:lstStyle/>
                    <a:p>
                      <a:pPr marL="83820" algn="l"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Portion size</a:t>
                      </a:r>
                    </a:p>
                    <a:p>
                      <a:pPr marL="83820" algn="l"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S = Small</a:t>
                      </a:r>
                    </a:p>
                    <a:p>
                      <a:pPr marL="83820" algn="l"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N = Normal</a:t>
                      </a:r>
                    </a:p>
                    <a:p>
                      <a:pPr marL="83820" algn="l">
                        <a:buNone/>
                      </a:pP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/>
                </a:tc>
                <a:tc gridSpan="3">
                  <a:txBody>
                    <a:bodyPr/>
                    <a:lstStyle/>
                    <a:p>
                      <a:pPr marL="83820" marR="0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How much they ate</a:t>
                      </a: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/>
                </a:tc>
                <a:tc hMerge="1">
                  <a:txBody>
                    <a:bodyPr/>
                    <a:lstStyle/>
                    <a:p>
                      <a:pPr marL="83820" algn="l">
                        <a:buNone/>
                      </a:pP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83820" algn="l">
                        <a:buNone/>
                      </a:pP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31389"/>
                  </a:ext>
                </a:extLst>
              </a:tr>
              <a:tr h="39496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83820" algn="l">
                        <a:buNone/>
                      </a:pP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None/</a:t>
                      </a:r>
                    </a:p>
                    <a:p>
                      <a:pPr marL="83820" algn="ctr"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Some</a:t>
                      </a: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1/2</a:t>
                      </a: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All/</a:t>
                      </a:r>
                    </a:p>
                    <a:p>
                      <a:pPr marL="83820" algn="ctr"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Most</a:t>
                      </a: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3827168846"/>
                  </a:ext>
                </a:extLst>
              </a:tr>
              <a:tr h="128973">
                <a:tc>
                  <a:txBody>
                    <a:bodyPr/>
                    <a:lstStyle/>
                    <a:p>
                      <a:pPr marL="71755" marR="71755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effectLst/>
                        </a:rPr>
                        <a:t>Morning</a:t>
                      </a:r>
                      <a:endParaRPr lang="en-GB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Cup of Tea with fortified full fat milk 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Milk powder Berkshire recipe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200ml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200ml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464126"/>
                  </a:ext>
                </a:extLst>
              </a:tr>
              <a:tr h="165983">
                <a:tc rowSpan="4">
                  <a:txBody>
                    <a:bodyPr/>
                    <a:lstStyle/>
                    <a:p>
                      <a:pPr marL="71755" marR="71755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Breakfast</a:t>
                      </a: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/>
                </a:tc>
                <a:tc rowSpan="4"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  <a:highlight>
                            <a:srgbClr val="FFFFFF"/>
                          </a:highlight>
                        </a:rPr>
                        <a:t>Weetabix x 2 with full fat fortified milk</a:t>
                      </a:r>
                    </a:p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  <a:highlight>
                            <a:srgbClr val="FFFFFF"/>
                          </a:highlight>
                        </a:rPr>
                        <a:t>Thick &amp; Creamy Yoghurt</a:t>
                      </a:r>
                    </a:p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  <a:highlight>
                            <a:srgbClr val="FFFFFF"/>
                          </a:highlight>
                        </a:rPr>
                        <a:t>Cup of Tea with fortified full fat milk </a:t>
                      </a:r>
                    </a:p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  <a:highlight>
                            <a:srgbClr val="FFFFFF"/>
                          </a:highlight>
                        </a:rPr>
                        <a:t>Water</a:t>
                      </a:r>
                      <a:endParaRPr lang="en-GB" sz="1100" dirty="0">
                        <a:effectLst/>
                        <a:highlight>
                          <a:srgbClr val="FFFFFF"/>
                        </a:highligh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rowSpan="4"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Milk powder, raisins</a:t>
                      </a:r>
                    </a:p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  <a:highlight>
                            <a:srgbClr val="FFFFFF"/>
                          </a:highlight>
                        </a:rPr>
                        <a:t>1Tbs cream</a:t>
                      </a:r>
                    </a:p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  <a:highlight>
                            <a:srgbClr val="FFFFFF"/>
                          </a:highlight>
                        </a:rPr>
                        <a:t>Milk powder </a:t>
                      </a:r>
                      <a:r>
                        <a:rPr lang="en-GB" sz="1100">
                          <a:effectLst/>
                          <a:highlight>
                            <a:srgbClr val="FFFFFF"/>
                          </a:highlight>
                        </a:rPr>
                        <a:t>Berkshire recipe</a:t>
                      </a:r>
                      <a:endParaRPr lang="en-GB" sz="1100" dirty="0">
                        <a:effectLst/>
                        <a:highlight>
                          <a:srgbClr val="FFFFFF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N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      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              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All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1738254750"/>
                  </a:ext>
                </a:extLst>
              </a:tr>
              <a:tr h="16598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125g pot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2512070673"/>
                  </a:ext>
                </a:extLst>
              </a:tr>
              <a:tr h="1659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200ml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100ml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1341303551"/>
                  </a:ext>
                </a:extLst>
              </a:tr>
              <a:tr h="2145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200ml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100ml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3257141573"/>
                  </a:ext>
                </a:extLst>
              </a:tr>
              <a:tr h="165983">
                <a:tc rowSpan="2">
                  <a:txBody>
                    <a:bodyPr/>
                    <a:lstStyle/>
                    <a:p>
                      <a:pPr marL="71755" marR="71755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Mid-morning</a:t>
                      </a:r>
                    </a:p>
                    <a:p>
                      <a:pPr marL="71755" marR="71755" algn="l">
                        <a:buNone/>
                      </a:pPr>
                      <a:endParaRPr lang="en-GB" sz="12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Croissant </a:t>
                      </a:r>
                    </a:p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Fortified smoothie using your recipe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Butter and jam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N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One bite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238863"/>
                  </a:ext>
                </a:extLst>
              </a:tr>
              <a:tr h="1925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250ml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150ml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666658"/>
                  </a:ext>
                </a:extLst>
              </a:tr>
              <a:tr h="165983">
                <a:tc rowSpan="4">
                  <a:txBody>
                    <a:bodyPr/>
                    <a:lstStyle/>
                    <a:p>
                      <a:pPr marL="71755" marR="71755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Lunch</a:t>
                      </a:r>
                    </a:p>
                    <a:p>
                      <a:pPr marL="71755" marR="71755" algn="l">
                        <a:buNone/>
                      </a:pPr>
                      <a:endParaRPr lang="en-GB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rowSpan="4"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  <a:highlight>
                            <a:srgbClr val="FFFFFF"/>
                          </a:highlight>
                        </a:rPr>
                        <a:t>Sausages x 2, mashed potato, carrots &amp; peas</a:t>
                      </a:r>
                    </a:p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  <a:highlight>
                            <a:srgbClr val="FFFFFF"/>
                          </a:highlight>
                        </a:rPr>
                        <a:t>Apple crumble and custard</a:t>
                      </a:r>
                    </a:p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  <a:highlight>
                            <a:srgbClr val="FFFFFF"/>
                          </a:highlight>
                        </a:rPr>
                        <a:t>Orange juice</a:t>
                      </a:r>
                    </a:p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  <a:highlight>
                            <a:srgbClr val="FFFFFF"/>
                          </a:highlight>
                        </a:rPr>
                        <a:t>Cup of tea with fortified milk </a:t>
                      </a:r>
                      <a:endParaRPr lang="en-GB" sz="1100" dirty="0">
                        <a:effectLst/>
                        <a:highlight>
                          <a:srgbClr val="FFFFFF"/>
                        </a:highligh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rowSpan="4"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Cream, cheese, milk powder</a:t>
                      </a:r>
                    </a:p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Butter</a:t>
                      </a:r>
                    </a:p>
                    <a:p>
                      <a:pPr marL="83820">
                        <a:buNone/>
                      </a:pPr>
                      <a:endParaRPr lang="en-GB" sz="1100" dirty="0">
                        <a:effectLst/>
                      </a:endParaRPr>
                    </a:p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Milk powder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N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         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2212053802"/>
                  </a:ext>
                </a:extLst>
              </a:tr>
              <a:tr h="1659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S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Most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3695800089"/>
                  </a:ext>
                </a:extLst>
              </a:tr>
              <a:tr h="1659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200ml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>
                          <a:effectLst/>
                        </a:rPr>
                        <a:t>100ml</a:t>
                      </a:r>
                      <a:endParaRPr lang="en-GB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1597472365"/>
                  </a:ext>
                </a:extLst>
              </a:tr>
              <a:tr h="2119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200ml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cap="small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cap="small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200ml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3954691394"/>
                  </a:ext>
                </a:extLst>
              </a:tr>
              <a:tr h="203241">
                <a:tc rowSpan="3">
                  <a:txBody>
                    <a:bodyPr/>
                    <a:lstStyle/>
                    <a:p>
                      <a:pPr marL="71755" marR="71755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Afternoon</a:t>
                      </a:r>
                    </a:p>
                    <a:p>
                      <a:pPr marL="71755" marR="71755" algn="l">
                        <a:buNone/>
                      </a:pPr>
                      <a:endParaRPr lang="en-GB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Fortified Homemade milkshake</a:t>
                      </a:r>
                    </a:p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Coffee </a:t>
                      </a:r>
                    </a:p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Victoria sponge cake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As per BHFT recipe</a:t>
                      </a:r>
                    </a:p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1Tbs Cream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250ml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 declined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591254"/>
                  </a:ext>
                </a:extLst>
              </a:tr>
              <a:tr h="1659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200ml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175ml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505575"/>
                  </a:ext>
                </a:extLst>
              </a:tr>
              <a:tr h="2009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Small slice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5420000"/>
                  </a:ext>
                </a:extLst>
              </a:tr>
              <a:tr h="165983">
                <a:tc rowSpan="3">
                  <a:txBody>
                    <a:bodyPr/>
                    <a:lstStyle/>
                    <a:p>
                      <a:pPr marL="83820" algn="l"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Evening Meal</a:t>
                      </a: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/>
                </a:tc>
                <a:tc rowSpan="3"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  <a:highlight>
                            <a:srgbClr val="FFFFFF"/>
                          </a:highlight>
                        </a:rPr>
                        <a:t>Fish pie</a:t>
                      </a:r>
                    </a:p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  <a:highlight>
                            <a:srgbClr val="FFFFFF"/>
                          </a:highlight>
                        </a:rPr>
                        <a:t>1 x Banana with 3 Tbs full fat Greek yogurt</a:t>
                      </a:r>
                    </a:p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  <a:highlight>
                            <a:srgbClr val="FFFFFF"/>
                          </a:highlight>
                        </a:rPr>
                        <a:t>High Juice</a:t>
                      </a:r>
                      <a:endParaRPr lang="en-GB" sz="1100" dirty="0">
                        <a:effectLst/>
                        <a:highlight>
                          <a:srgbClr val="FFFFFF"/>
                        </a:highligh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rowSpan="3"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Egg and cheese</a:t>
                      </a:r>
                    </a:p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1 Tbs chopped nuts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N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       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1760907759"/>
                  </a:ext>
                </a:extLst>
              </a:tr>
              <a:tr h="1659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391862886"/>
                  </a:ext>
                </a:extLst>
              </a:tr>
              <a:tr h="2012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200ml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>
                          <a:effectLst/>
                        </a:rPr>
                        <a:t> 100mls</a:t>
                      </a:r>
                      <a:endParaRPr lang="en-GB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2208283540"/>
                  </a:ext>
                </a:extLst>
              </a:tr>
              <a:tr h="165983">
                <a:tc rowSpan="2">
                  <a:txBody>
                    <a:bodyPr/>
                    <a:lstStyle/>
                    <a:p>
                      <a:pPr marL="83820" algn="l"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Evening</a:t>
                      </a: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Fortified hot chocolate</a:t>
                      </a:r>
                    </a:p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Nuts and dried fruit mix 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Milk powder and Cream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200ml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100" dirty="0">
                          <a:effectLst/>
                        </a:rPr>
                        <a:t>200ml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419177"/>
                  </a:ext>
                </a:extLst>
              </a:tr>
              <a:tr h="1659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Handful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798945"/>
                  </a:ext>
                </a:extLst>
              </a:tr>
              <a:tr h="310401">
                <a:tc>
                  <a:txBody>
                    <a:bodyPr/>
                    <a:lstStyle/>
                    <a:p>
                      <a:pPr marL="71755" marR="71755" algn="ctr">
                        <a:buNone/>
                      </a:pPr>
                      <a:r>
                        <a:rPr lang="en-GB" sz="1100" cap="small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n-GB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 vert="vert270"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b="1" cap="small" dirty="0">
                          <a:effectLst/>
                        </a:rPr>
                        <a:t>DAILY FLUID TOTAL</a:t>
                      </a:r>
                      <a:endParaRPr lang="en-GB" sz="11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gridSpan="2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b="1" dirty="0">
                          <a:effectLst/>
                        </a:rPr>
                        <a:t>1325ml</a:t>
                      </a:r>
                      <a:endParaRPr lang="en-GB" sz="11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681617"/>
                  </a:ext>
                </a:extLst>
              </a:tr>
            </a:tbl>
          </a:graphicData>
        </a:graphic>
      </p:graphicFrame>
      <p:pic>
        <p:nvPicPr>
          <p:cNvPr id="8" name="Graphic 2" descr="Checkmark with solid fill">
            <a:extLst>
              <a:ext uri="{FF2B5EF4-FFF2-40B4-BE49-F238E27FC236}">
                <a16:creationId xmlns:a16="http://schemas.microsoft.com/office/drawing/2014/main" id="{09953129-2235-5E4D-C3D8-D667C55261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93993" y="2938549"/>
            <a:ext cx="177800" cy="177800"/>
          </a:xfrm>
          <a:prstGeom prst="rect">
            <a:avLst/>
          </a:prstGeom>
        </p:spPr>
      </p:pic>
      <p:pic>
        <p:nvPicPr>
          <p:cNvPr id="12" name="Graphic 2" descr="Checkmark with solid fill">
            <a:extLst>
              <a:ext uri="{FF2B5EF4-FFF2-40B4-BE49-F238E27FC236}">
                <a16:creationId xmlns:a16="http://schemas.microsoft.com/office/drawing/2014/main" id="{7E2A8C08-4B87-64D0-B637-441BAC6DD5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75868" y="5138728"/>
            <a:ext cx="177800" cy="177800"/>
          </a:xfrm>
          <a:prstGeom prst="rect">
            <a:avLst/>
          </a:prstGeom>
        </p:spPr>
      </p:pic>
      <p:pic>
        <p:nvPicPr>
          <p:cNvPr id="14" name="Graphic 2" descr="Checkmark with solid fill">
            <a:extLst>
              <a:ext uri="{FF2B5EF4-FFF2-40B4-BE49-F238E27FC236}">
                <a16:creationId xmlns:a16="http://schemas.microsoft.com/office/drawing/2014/main" id="{4983D4FA-B043-51C2-3EF0-9426FC866F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75868" y="5297735"/>
            <a:ext cx="177800" cy="177800"/>
          </a:xfrm>
          <a:prstGeom prst="rect">
            <a:avLst/>
          </a:prstGeom>
        </p:spPr>
      </p:pic>
      <p:pic>
        <p:nvPicPr>
          <p:cNvPr id="16" name="Graphic 2" descr="Checkmark with solid fill">
            <a:extLst>
              <a:ext uri="{FF2B5EF4-FFF2-40B4-BE49-F238E27FC236}">
                <a16:creationId xmlns:a16="http://schemas.microsoft.com/office/drawing/2014/main" id="{9B8CDE67-1FF1-1D37-3486-BD093F93C5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21183" y="4937740"/>
            <a:ext cx="177800" cy="177800"/>
          </a:xfrm>
          <a:prstGeom prst="rect">
            <a:avLst/>
          </a:prstGeom>
        </p:spPr>
      </p:pic>
      <p:pic>
        <p:nvPicPr>
          <p:cNvPr id="18" name="Graphic 2" descr="Checkmark with solid fill">
            <a:extLst>
              <a:ext uri="{FF2B5EF4-FFF2-40B4-BE49-F238E27FC236}">
                <a16:creationId xmlns:a16="http://schemas.microsoft.com/office/drawing/2014/main" id="{86D5E87B-276C-FFDE-A82B-E06551AB75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75868" y="5840482"/>
            <a:ext cx="177800" cy="177800"/>
          </a:xfrm>
          <a:prstGeom prst="rect">
            <a:avLst/>
          </a:prstGeom>
        </p:spPr>
      </p:pic>
      <p:pic>
        <p:nvPicPr>
          <p:cNvPr id="20" name="Graphic 2" descr="Checkmark with solid fill">
            <a:extLst>
              <a:ext uri="{FF2B5EF4-FFF2-40B4-BE49-F238E27FC236}">
                <a16:creationId xmlns:a16="http://schemas.microsoft.com/office/drawing/2014/main" id="{11B960B5-A324-F24C-678D-5506C58CBE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93993" y="3862932"/>
            <a:ext cx="177800" cy="1778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A53F22C-16CD-9B7F-8D17-649300AFAE6A}"/>
              </a:ext>
            </a:extLst>
          </p:cNvPr>
          <p:cNvSpPr txBox="1"/>
          <p:nvPr/>
        </p:nvSpPr>
        <p:spPr>
          <a:xfrm>
            <a:off x="373313" y="6395884"/>
            <a:ext cx="976821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754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GB" sz="11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Checked and countersigned by registered nurse or clinical lead before submission:  </a:t>
            </a:r>
            <a:endParaRPr lang="en-GB" sz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Name and Job title: ……………………………………………………………………………….        </a:t>
            </a:r>
          </a:p>
          <a:p>
            <a:pPr>
              <a:buNone/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Signature……………………………………………………………………………………………    </a:t>
            </a:r>
          </a:p>
          <a:p>
            <a:pPr>
              <a:buNone/>
            </a:pPr>
            <a:r>
              <a:rPr lang="en-GB" sz="11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Contact for queries or support: </a:t>
            </a:r>
            <a:r>
              <a:rPr lang="en-GB" sz="11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4"/>
              </a:rPr>
              <a:t>CHSDiet@berkshire.nhs.uk</a:t>
            </a:r>
            <a:endParaRPr lang="en-GB" sz="1100" i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r">
              <a:buNone/>
            </a:pPr>
            <a:r>
              <a:rPr lang="en-GB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Produced by Berkshire Healthcare Foundation Trust Dietitians. </a:t>
            </a:r>
          </a:p>
          <a:p>
            <a:pPr algn="r"/>
            <a:r>
              <a:rPr lang="en-GB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Reviewed:</a:t>
            </a:r>
            <a:r>
              <a:rPr lang="en-GB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September 2026 / Next review </a:t>
            </a:r>
            <a:r>
              <a:rPr lang="en-GB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due:</a:t>
            </a:r>
            <a:r>
              <a:rPr lang="en-GB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September 2028 </a:t>
            </a:r>
          </a:p>
        </p:txBody>
      </p:sp>
    </p:spTree>
    <p:extLst>
      <p:ext uri="{BB962C8B-B14F-4D97-AF65-F5344CB8AC3E}">
        <p14:creationId xmlns:p14="http://schemas.microsoft.com/office/powerpoint/2010/main" val="3759656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39DD0C1-2DBF-20F6-D024-DF14EDC3D8E7}"/>
              </a:ext>
            </a:extLst>
          </p:cNvPr>
          <p:cNvSpPr/>
          <p:nvPr/>
        </p:nvSpPr>
        <p:spPr>
          <a:xfrm>
            <a:off x="373313" y="271811"/>
            <a:ext cx="717048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Food and fluid chart</a:t>
            </a:r>
          </a:p>
          <a:p>
            <a:r>
              <a:rPr lang="en-GB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 are required to provide a 3-day food and fluid record chart to demonstrate how the resident’s nutrition action plan has been implemented. They do not need to follow this format, however, </a:t>
            </a:r>
            <a:r>
              <a:rPr lang="en-GB" sz="1200" b="1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must have this level of detail, including how food is fortified</a:t>
            </a:r>
            <a:endParaRPr lang="en-GB" sz="1200" b="1" u="sng" dirty="0">
              <a:solidFill>
                <a:schemeClr val="tx2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E90E748-F11B-62CC-F719-AF582A98CAF9}"/>
              </a:ext>
            </a:extLst>
          </p:cNvPr>
          <p:cNvGraphicFramePr/>
          <p:nvPr/>
        </p:nvGraphicFramePr>
        <p:xfrm>
          <a:off x="373313" y="1449802"/>
          <a:ext cx="9945188" cy="5021448"/>
        </p:xfrm>
        <a:graphic>
          <a:graphicData uri="http://schemas.openxmlformats.org/drawingml/2006/table">
            <a:tbl>
              <a:tblPr firstRow="1" firstCol="1" lastCol="1" bandRow="1">
                <a:tableStyleId>{5940675A-B579-460E-94D1-54222C63F5DA}</a:tableStyleId>
              </a:tblPr>
              <a:tblGrid>
                <a:gridCol w="1256369">
                  <a:extLst>
                    <a:ext uri="{9D8B030D-6E8A-4147-A177-3AD203B41FA5}">
                      <a16:colId xmlns:a16="http://schemas.microsoft.com/office/drawing/2014/main" val="1186877404"/>
                    </a:ext>
                  </a:extLst>
                </a:gridCol>
                <a:gridCol w="3089466">
                  <a:extLst>
                    <a:ext uri="{9D8B030D-6E8A-4147-A177-3AD203B41FA5}">
                      <a16:colId xmlns:a16="http://schemas.microsoft.com/office/drawing/2014/main" val="51811711"/>
                    </a:ext>
                  </a:extLst>
                </a:gridCol>
                <a:gridCol w="2235834">
                  <a:extLst>
                    <a:ext uri="{9D8B030D-6E8A-4147-A177-3AD203B41FA5}">
                      <a16:colId xmlns:a16="http://schemas.microsoft.com/office/drawing/2014/main" val="1253104803"/>
                    </a:ext>
                  </a:extLst>
                </a:gridCol>
                <a:gridCol w="1152650">
                  <a:extLst>
                    <a:ext uri="{9D8B030D-6E8A-4147-A177-3AD203B41FA5}">
                      <a16:colId xmlns:a16="http://schemas.microsoft.com/office/drawing/2014/main" val="2193446181"/>
                    </a:ext>
                  </a:extLst>
                </a:gridCol>
                <a:gridCol w="770291">
                  <a:extLst>
                    <a:ext uri="{9D8B030D-6E8A-4147-A177-3AD203B41FA5}">
                      <a16:colId xmlns:a16="http://schemas.microsoft.com/office/drawing/2014/main" val="270959988"/>
                    </a:ext>
                  </a:extLst>
                </a:gridCol>
                <a:gridCol w="770291">
                  <a:extLst>
                    <a:ext uri="{9D8B030D-6E8A-4147-A177-3AD203B41FA5}">
                      <a16:colId xmlns:a16="http://schemas.microsoft.com/office/drawing/2014/main" val="1641659723"/>
                    </a:ext>
                  </a:extLst>
                </a:gridCol>
                <a:gridCol w="670287">
                  <a:extLst>
                    <a:ext uri="{9D8B030D-6E8A-4147-A177-3AD203B41FA5}">
                      <a16:colId xmlns:a16="http://schemas.microsoft.com/office/drawing/2014/main" val="1569940512"/>
                    </a:ext>
                  </a:extLst>
                </a:gridCol>
              </a:tblGrid>
              <a:tr h="399077">
                <a:tc gridSpan="4">
                  <a:txBody>
                    <a:bodyPr/>
                    <a:lstStyle/>
                    <a:p>
                      <a:pPr marL="83820" marR="0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chemeClr val="tx1"/>
                          </a:solidFill>
                          <a:effectLst/>
                        </a:rPr>
                        <a:t>NAME:</a:t>
                      </a:r>
                    </a:p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83820" marR="0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gridSpan="3">
                  <a:txBody>
                    <a:bodyPr/>
                    <a:lstStyle/>
                    <a:p>
                      <a:pPr marL="83820" marR="0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cap="small" dirty="0">
                          <a:solidFill>
                            <a:schemeClr val="tx1"/>
                          </a:solidFill>
                          <a:effectLst/>
                        </a:rPr>
                        <a:t>DATE:</a:t>
                      </a:r>
                      <a:r>
                        <a:rPr lang="en-GB" sz="1400" b="1" cap="small" dirty="0">
                          <a:effectLst/>
                        </a:rPr>
                        <a:t>                   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766274"/>
                  </a:ext>
                </a:extLst>
              </a:tr>
              <a:tr h="305397">
                <a:tc rowSpan="2">
                  <a:txBody>
                    <a:bodyPr/>
                    <a:lstStyle/>
                    <a:p>
                      <a:pPr marL="71755" marR="71755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Meal</a:t>
                      </a:r>
                    </a:p>
                    <a:p>
                      <a:pPr marL="71755" marR="71755" algn="l">
                        <a:buNone/>
                      </a:pPr>
                      <a:endParaRPr lang="en-GB" sz="1200" b="1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rowSpan="2">
                  <a:txBody>
                    <a:bodyPr/>
                    <a:lstStyle/>
                    <a:p>
                      <a:pPr marL="83820" marR="0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Detailed description of food and drink</a:t>
                      </a:r>
                    </a:p>
                    <a:p>
                      <a:pPr marL="83820" algn="ctr">
                        <a:buNone/>
                      </a:pPr>
                      <a:endParaRPr lang="en-GB" sz="1200" b="1" cap="small" dirty="0">
                        <a:effectLst/>
                        <a:latin typeface="+mj-lt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/>
                </a:tc>
                <a:tc rowSpan="2">
                  <a:txBody>
                    <a:bodyPr/>
                    <a:lstStyle/>
                    <a:p>
                      <a:pPr marL="83820" algn="l">
                        <a:buNone/>
                      </a:pPr>
                      <a:r>
                        <a:rPr lang="en-GB" sz="1200" b="1" dirty="0">
                          <a:effectLst/>
                        </a:rPr>
                        <a:t>What was it fortified with?</a:t>
                      </a:r>
                      <a:endParaRPr lang="en-GB" sz="1200" b="1" dirty="0">
                        <a:effectLst/>
                        <a:latin typeface="+mj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/>
                </a:tc>
                <a:tc rowSpan="2">
                  <a:txBody>
                    <a:bodyPr/>
                    <a:lstStyle/>
                    <a:p>
                      <a:pPr marL="83820" algn="l"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Portion size</a:t>
                      </a:r>
                    </a:p>
                    <a:p>
                      <a:pPr marL="83820" algn="l"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S = Small</a:t>
                      </a:r>
                    </a:p>
                    <a:p>
                      <a:pPr marL="83820" algn="l"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N = Normal</a:t>
                      </a:r>
                    </a:p>
                    <a:p>
                      <a:pPr marL="83820" algn="l">
                        <a:buNone/>
                      </a:pP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/>
                </a:tc>
                <a:tc gridSpan="3">
                  <a:txBody>
                    <a:bodyPr/>
                    <a:lstStyle/>
                    <a:p>
                      <a:pPr marL="83820" marR="0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How much they ate</a:t>
                      </a: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/>
                </a:tc>
                <a:tc hMerge="1">
                  <a:txBody>
                    <a:bodyPr/>
                    <a:lstStyle/>
                    <a:p>
                      <a:pPr marL="83820" algn="l">
                        <a:buNone/>
                      </a:pP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83820" algn="l">
                        <a:buNone/>
                      </a:pP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31389"/>
                  </a:ext>
                </a:extLst>
              </a:tr>
              <a:tr h="39496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83820" algn="l">
                        <a:buNone/>
                      </a:pP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None/</a:t>
                      </a:r>
                    </a:p>
                    <a:p>
                      <a:pPr marL="83820" algn="ctr"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Some</a:t>
                      </a: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1/2</a:t>
                      </a: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All/</a:t>
                      </a:r>
                    </a:p>
                    <a:p>
                      <a:pPr marL="83820" algn="ctr"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Most</a:t>
                      </a: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3827168846"/>
                  </a:ext>
                </a:extLst>
              </a:tr>
              <a:tr h="167640">
                <a:tc rowSpan="2">
                  <a:txBody>
                    <a:bodyPr/>
                    <a:lstStyle/>
                    <a:p>
                      <a:pPr marL="71755" marR="71755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effectLst/>
                        </a:rPr>
                        <a:t>Morning</a:t>
                      </a:r>
                      <a:endParaRPr lang="en-GB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464126"/>
                  </a:ext>
                </a:extLst>
              </a:tr>
              <a:tr h="1676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632497"/>
                  </a:ext>
                </a:extLst>
              </a:tr>
              <a:tr h="165983">
                <a:tc rowSpan="4">
                  <a:txBody>
                    <a:bodyPr/>
                    <a:lstStyle/>
                    <a:p>
                      <a:pPr marL="71755" marR="71755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Breakfast</a:t>
                      </a: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/>
                </a:tc>
                <a:tc rowSpan="4"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highlight>
                          <a:srgbClr val="FFFFFF"/>
                        </a:highligh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rowSpan="4"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highlight>
                          <a:srgbClr val="FFFFFF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1738254750"/>
                  </a:ext>
                </a:extLst>
              </a:tr>
              <a:tr h="16598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2512070673"/>
                  </a:ext>
                </a:extLst>
              </a:tr>
              <a:tr h="1659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1341303551"/>
                  </a:ext>
                </a:extLst>
              </a:tr>
              <a:tr h="2145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3257141573"/>
                  </a:ext>
                </a:extLst>
              </a:tr>
              <a:tr h="165983">
                <a:tc rowSpan="2">
                  <a:txBody>
                    <a:bodyPr/>
                    <a:lstStyle/>
                    <a:p>
                      <a:pPr marL="71755" marR="71755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Mid-morning</a:t>
                      </a:r>
                    </a:p>
                    <a:p>
                      <a:pPr marL="71755" marR="71755" algn="l">
                        <a:buNone/>
                      </a:pPr>
                      <a:endParaRPr lang="en-GB" sz="12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238863"/>
                  </a:ext>
                </a:extLst>
              </a:tr>
              <a:tr h="1925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666658"/>
                  </a:ext>
                </a:extLst>
              </a:tr>
              <a:tr h="165983">
                <a:tc rowSpan="4">
                  <a:txBody>
                    <a:bodyPr/>
                    <a:lstStyle/>
                    <a:p>
                      <a:pPr marL="71755" marR="71755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Lunch</a:t>
                      </a:r>
                    </a:p>
                    <a:p>
                      <a:pPr marL="71755" marR="71755" algn="l">
                        <a:buNone/>
                      </a:pPr>
                      <a:endParaRPr lang="en-GB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rowSpan="4"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highlight>
                          <a:srgbClr val="FFFFFF"/>
                        </a:highligh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rowSpan="4"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2212053802"/>
                  </a:ext>
                </a:extLst>
              </a:tr>
              <a:tr h="1659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3695800089"/>
                  </a:ext>
                </a:extLst>
              </a:tr>
              <a:tr h="1659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1597472365"/>
                  </a:ext>
                </a:extLst>
              </a:tr>
              <a:tr h="2119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3954691394"/>
                  </a:ext>
                </a:extLst>
              </a:tr>
              <a:tr h="203241">
                <a:tc rowSpan="2">
                  <a:txBody>
                    <a:bodyPr/>
                    <a:lstStyle/>
                    <a:p>
                      <a:pPr marL="71755" marR="71755" lvl="0" indent="0" algn="l" defTabSz="74022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Afternoon</a:t>
                      </a:r>
                    </a:p>
                    <a:p>
                      <a:pPr marL="71755" marR="71755" algn="l">
                        <a:buNone/>
                      </a:pPr>
                      <a:endParaRPr lang="en-GB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591254"/>
                  </a:ext>
                </a:extLst>
              </a:tr>
              <a:tr h="1659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505575"/>
                  </a:ext>
                </a:extLst>
              </a:tr>
              <a:tr h="165983">
                <a:tc rowSpan="4">
                  <a:txBody>
                    <a:bodyPr/>
                    <a:lstStyle/>
                    <a:p>
                      <a:pPr marL="83820" algn="l"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Evening Meal</a:t>
                      </a: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/>
                </a:tc>
                <a:tc rowSpan="4"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highlight>
                          <a:srgbClr val="FFFFFF"/>
                        </a:highligh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rowSpan="4"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1760907759"/>
                  </a:ext>
                </a:extLst>
              </a:tr>
              <a:tr h="1659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391862886"/>
                  </a:ext>
                </a:extLst>
              </a:tr>
              <a:tr h="2012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2208283540"/>
                  </a:ext>
                </a:extLst>
              </a:tr>
              <a:tr h="201239">
                <a:tc vMerge="1">
                  <a:txBody>
                    <a:bodyPr/>
                    <a:lstStyle/>
                    <a:p>
                      <a:pPr marL="83820" algn="l">
                        <a:buNone/>
                      </a:pP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/>
                </a:tc>
                <a:tc vMerge="1"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highlight>
                          <a:srgbClr val="FFFFFF"/>
                        </a:highligh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vMerge="1"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extLst>
                  <a:ext uri="{0D108BD9-81ED-4DB2-BD59-A6C34878D82A}">
                    <a16:rowId xmlns:a16="http://schemas.microsoft.com/office/drawing/2014/main" val="1242934784"/>
                  </a:ext>
                </a:extLst>
              </a:tr>
              <a:tr h="165983">
                <a:tc rowSpan="2">
                  <a:txBody>
                    <a:bodyPr/>
                    <a:lstStyle/>
                    <a:p>
                      <a:pPr marL="83820" algn="l">
                        <a:buNone/>
                      </a:pPr>
                      <a:r>
                        <a:rPr lang="en-GB" sz="1200" b="1" kern="1200" dirty="0">
                          <a:solidFill>
                            <a:schemeClr val="tx1"/>
                          </a:solidFill>
                          <a:effectLst/>
                        </a:rPr>
                        <a:t>Evening</a:t>
                      </a:r>
                      <a:endParaRPr lang="en-GB" sz="12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abic Typesetting" panose="020F0502020204030204" pitchFamily="66" charset="-78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 algn="ctr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419177"/>
                  </a:ext>
                </a:extLst>
              </a:tr>
              <a:tr h="1659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>
                    <a:solidFill>
                      <a:schemeClr val="tx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798945"/>
                  </a:ext>
                </a:extLst>
              </a:tr>
              <a:tr h="310401">
                <a:tc>
                  <a:txBody>
                    <a:bodyPr/>
                    <a:lstStyle/>
                    <a:p>
                      <a:pPr marL="71755" marR="71755" algn="ctr">
                        <a:buNone/>
                      </a:pPr>
                      <a:r>
                        <a:rPr lang="en-GB" sz="1100" cap="small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n-GB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 vert="vert270"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r>
                        <a:rPr lang="en-GB" sz="1100" b="1" cap="small" dirty="0">
                          <a:effectLst/>
                        </a:rPr>
                        <a:t>DAILY FLUID TOTAL</a:t>
                      </a:r>
                      <a:endParaRPr lang="en-GB" sz="11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gridSpan="2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83820">
                        <a:buNone/>
                      </a:pPr>
                      <a:endParaRPr lang="en-GB" sz="11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9489" marR="29489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681617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FA53F22C-16CD-9B7F-8D17-649300AFAE6A}"/>
              </a:ext>
            </a:extLst>
          </p:cNvPr>
          <p:cNvSpPr txBox="1"/>
          <p:nvPr/>
        </p:nvSpPr>
        <p:spPr>
          <a:xfrm>
            <a:off x="362127" y="6470975"/>
            <a:ext cx="976821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97754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497754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GB" sz="11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Checked and countersigned by registered nurse or clinical lead before submission:  </a:t>
            </a:r>
            <a:endParaRPr lang="en-GB" sz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Name and Job title: ……………………………………………………………………………….        </a:t>
            </a:r>
          </a:p>
          <a:p>
            <a:pPr>
              <a:buNone/>
            </a:pPr>
            <a:r>
              <a:rPr lang="en-GB" sz="1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Signature……………………………………………………………………………………………    </a:t>
            </a:r>
          </a:p>
          <a:p>
            <a:pPr>
              <a:buNone/>
            </a:pPr>
            <a:r>
              <a:rPr lang="en-GB" sz="11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Contact for queries or support: </a:t>
            </a:r>
            <a:r>
              <a:rPr lang="en-GB" sz="11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CHSDiet@berkshire.nhs.uk</a:t>
            </a:r>
            <a:endParaRPr lang="en-GB" sz="1100" i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r">
              <a:buNone/>
            </a:pPr>
            <a:r>
              <a:rPr lang="en-GB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Produced by Berkshire Healthcare Foundation Trust Dietitians. </a:t>
            </a:r>
          </a:p>
          <a:p>
            <a:pPr algn="r"/>
            <a:r>
              <a:rPr lang="en-GB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Reviewed:</a:t>
            </a:r>
            <a:r>
              <a:rPr lang="en-GB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September 2026 / Next review </a:t>
            </a:r>
            <a:r>
              <a:rPr lang="en-GB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due:</a:t>
            </a:r>
            <a:r>
              <a:rPr lang="en-GB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September 2028 </a:t>
            </a:r>
          </a:p>
        </p:txBody>
      </p:sp>
    </p:spTree>
    <p:extLst>
      <p:ext uri="{BB962C8B-B14F-4D97-AF65-F5344CB8AC3E}">
        <p14:creationId xmlns:p14="http://schemas.microsoft.com/office/powerpoint/2010/main" val="688196897"/>
      </p:ext>
    </p:extLst>
  </p:cSld>
  <p:clrMapOvr>
    <a:masterClrMapping/>
  </p:clrMapOvr>
</p:sld>
</file>

<file path=ppt/theme/theme1.xml><?xml version="1.0" encoding="utf-8"?>
<a:theme xmlns:a="http://schemas.openxmlformats.org/drawingml/2006/main" name="Public information sheet">
  <a:themeElements>
    <a:clrScheme name="NHS colours">
      <a:dk1>
        <a:srgbClr val="231F20"/>
      </a:dk1>
      <a:lt1>
        <a:srgbClr val="FFFFFF"/>
      </a:lt1>
      <a:dk2>
        <a:srgbClr val="005EB8"/>
      </a:dk2>
      <a:lt2>
        <a:srgbClr val="E8EDEE"/>
      </a:lt2>
      <a:accent1>
        <a:srgbClr val="425563"/>
      </a:accent1>
      <a:accent2>
        <a:srgbClr val="003087"/>
      </a:accent2>
      <a:accent3>
        <a:srgbClr val="41B6E6"/>
      </a:accent3>
      <a:accent4>
        <a:srgbClr val="FFB81C"/>
      </a:accent4>
      <a:accent5>
        <a:srgbClr val="006747"/>
      </a:accent5>
      <a:accent6>
        <a:srgbClr val="8A1538"/>
      </a:accent6>
      <a:hlink>
        <a:srgbClr val="003087"/>
      </a:hlink>
      <a:folHlink>
        <a:srgbClr val="0072C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blic information sheet" id="{E78A6AC3-8470-4291-9BC2-9188A70AD0E5}" vid="{ADB0F915-7172-4729-8F94-5E8EA0C189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6B91E4D669664A80AF983DBD380521" ma:contentTypeVersion="19" ma:contentTypeDescription="Create a new document." ma:contentTypeScope="" ma:versionID="c88ba0f12b594714c300b0178e1e63e7">
  <xsd:schema xmlns:xsd="http://www.w3.org/2001/XMLSchema" xmlns:xs="http://www.w3.org/2001/XMLSchema" xmlns:p="http://schemas.microsoft.com/office/2006/metadata/properties" xmlns:ns2="bd63bdd0-f543-4b0f-b176-68fd35348583" xmlns:ns3="e211343d-a97b-469d-8a09-674c112b47a3" xmlns:ns4="663efad9-fd10-41f0-a65c-61f56871e16c" targetNamespace="http://schemas.microsoft.com/office/2006/metadata/properties" ma:root="true" ma:fieldsID="eee60aba86590f38302c001aee8f68bb" ns2:_="" ns3:_="" ns4:_="">
    <xsd:import namespace="bd63bdd0-f543-4b0f-b176-68fd35348583"/>
    <xsd:import namespace="e211343d-a97b-469d-8a09-674c112b47a3"/>
    <xsd:import namespace="663efad9-fd10-41f0-a65c-61f56871e1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SearchProperties" minOccurs="0"/>
                <xsd:element ref="ns2:MediaServiceObjectDetectorVersion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3bdd0-f543-4b0f-b176-68fd353485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1042bd8-3dcf-48b7-a826-1eac47215a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5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11343d-a97b-469d-8a09-674c112b47a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3efad9-fd10-41f0-a65c-61f56871e16c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5ea1d6ec-094c-4028-8121-0b6288c4ced8}" ma:internalName="TaxCatchAll" ma:showField="CatchAllData" ma:web="e211343d-a97b-469d-8a09-674c112b47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3efad9-fd10-41f0-a65c-61f56871e16c" xsi:nil="true"/>
    <lcf76f155ced4ddcb4097134ff3c332f xmlns="bd63bdd0-f543-4b0f-b176-68fd35348583">
      <Terms xmlns="http://schemas.microsoft.com/office/infopath/2007/PartnerControls"/>
    </lcf76f155ced4ddcb4097134ff3c332f>
    <SharedWithUsers xmlns="e211343d-a97b-469d-8a09-674c112b47a3">
      <UserInfo>
        <DisplayName/>
        <AccountId xsi:nil="true"/>
        <AccountType/>
      </UserInfo>
    </SharedWithUsers>
    <MediaLengthInSeconds xmlns="bd63bdd0-f543-4b0f-b176-68fd3534858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B21E9E-9DCA-40E4-9C1B-FAFC1E8D3C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63bdd0-f543-4b0f-b176-68fd35348583"/>
    <ds:schemaRef ds:uri="e211343d-a97b-469d-8a09-674c112b47a3"/>
    <ds:schemaRef ds:uri="663efad9-fd10-41f0-a65c-61f56871e1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48BF6B6-0299-4C34-AE13-60C82D51B1A5}">
  <ds:schemaRefs>
    <ds:schemaRef ds:uri="273fcbb0-5ce4-4fa4-9261-8588994c73ad"/>
    <ds:schemaRef ds:uri="663efad9-fd10-41f0-a65c-61f56871e16c"/>
    <ds:schemaRef ds:uri="b994558f-f605-473a-9756-9fe7c0794e26"/>
    <ds:schemaRef ds:uri="http://schemas.microsoft.com/office/2006/metadata/properties"/>
    <ds:schemaRef ds:uri="http://schemas.microsoft.com/office/infopath/2007/PartnerControls"/>
    <ds:schemaRef ds:uri="bd63bdd0-f543-4b0f-b176-68fd35348583"/>
    <ds:schemaRef ds:uri="e211343d-a97b-469d-8a09-674c112b47a3"/>
  </ds:schemaRefs>
</ds:datastoreItem>
</file>

<file path=customXml/itemProps3.xml><?xml version="1.0" encoding="utf-8"?>
<ds:datastoreItem xmlns:ds="http://schemas.openxmlformats.org/officeDocument/2006/customXml" ds:itemID="{BDAA921C-B893-4FBA-8B45-99E95719C5C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Public information sheet</Template>
  <TotalTime>428</TotalTime>
  <Words>508</Words>
  <Application>Microsoft Office PowerPoint</Application>
  <PresentationFormat>Custom</PresentationFormat>
  <Paragraphs>165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Public information sheet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Tara Ladd</dc:creator>
  <cp:lastModifiedBy>Heidi Speckmeier</cp:lastModifiedBy>
  <cp:revision>18</cp:revision>
  <dcterms:created xsi:type="dcterms:W3CDTF">2020-06-23T10:15:20Z</dcterms:created>
  <dcterms:modified xsi:type="dcterms:W3CDTF">2026-09-27T16:04:48Z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0x010100276B91E4D669664A80AF983DBD380521</vt:lpwstr>
  </property>
  <property fmtid="{D5CDD505-2E9C-101B-9397-08002B2CF9AE}" pid="3" name="Order">
    <vt:r8>100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MediaServiceImageTags">
    <vt:lpwstr/>
  </property>
</Properties>
</file>