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3"/>
  </p:sldMasterIdLst>
  <p:handoutMasterIdLst>
    <p:handoutMasterId r:id="rId13"/>
  </p:handoutMasterIdLst>
  <p:sldIdLst>
    <p:sldId id="272" r:id="rId4"/>
    <p:sldId id="263" r:id="rId5"/>
    <p:sldId id="262" r:id="rId6"/>
    <p:sldId id="273" r:id="rId7"/>
    <p:sldId id="265" r:id="rId8"/>
    <p:sldId id="274" r:id="rId9"/>
    <p:sldId id="269" r:id="rId10"/>
    <p:sldId id="271" r:id="rId11"/>
    <p:sldId id="26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005EB8"/>
    <a:srgbClr val="41B6E6"/>
    <a:srgbClr val="003087"/>
    <a:srgbClr val="76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386E7-2328-4B53-9066-5DEF995335B8}" v="13" dt="2022-04-06T15:31:54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763" y="53"/>
      </p:cViewPr>
      <p:guideLst>
        <p:guide orient="horz" pos="98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D1A715-D1F6-48AF-B72E-DFA7B505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6DF73-3D36-4CA6-AA46-3170F1FF9A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795D-4481-432F-8855-3AF62738EFE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1BA1F-51A8-46F7-94E5-00EC7A9AC6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BCF57-61CF-438E-A0ED-ABEC039650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ADFA-0BD8-474F-93C7-20290C40B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72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"/>
            <a:ext cx="9143996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2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2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C284-0A92-5347-897D-AD8BBA1AF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" y="1271"/>
            <a:ext cx="9139486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4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1"/>
            <a:ext cx="913948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" y="1269"/>
            <a:ext cx="9139486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9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64972E8-21FD-384D-8DB0-7666E0A1B1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EFB7634-83E4-4A50-B66F-C375393A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3" y="1700227"/>
            <a:ext cx="8345487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Psychodynamic</a:t>
            </a:r>
          </a:p>
          <a:p>
            <a:pPr marL="0" marR="0" lvl="0" indent="0" algn="l" defTabSz="6858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               Psychotherapy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032277F-1855-4631-9845-54182B194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363838"/>
            <a:ext cx="8345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Anne Reilly, </a:t>
            </a:r>
            <a:r>
              <a:rPr kumimoji="0" lang="en-GB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Consultant Psychotherapist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Suzanne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Skrimshire</a:t>
            </a:r>
            <a:r>
              <a:rPr lang="en-GB" altLang="en-US" sz="1800" b="1" dirty="0">
                <a:solidFill>
                  <a:srgbClr val="78BE20"/>
                </a:solidFill>
              </a:rPr>
              <a:t>,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GB" altLang="en-US" sz="1800" i="0" u="none" strike="noStrike" kern="1200" cap="none" spc="0" normalizeH="0" baseline="0" noProof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Adult Psychotherapist</a:t>
            </a:r>
            <a:endParaRPr kumimoji="0" lang="en-GB" altLang="en-US" sz="180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65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6CE8AA-1DAC-4A05-AEA7-8190ED334F0D}"/>
              </a:ext>
            </a:extLst>
          </p:cNvPr>
          <p:cNvSpPr txBox="1"/>
          <p:nvPr/>
        </p:nvSpPr>
        <p:spPr>
          <a:xfrm>
            <a:off x="179512" y="195486"/>
            <a:ext cx="7776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200" b="1" kern="0" dirty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What is </a:t>
            </a:r>
            <a:r>
              <a:rPr lang="en-GB" altLang="en-US" sz="3000" kern="0" dirty="0">
                <a:solidFill>
                  <a:schemeClr val="accent2"/>
                </a:solidFill>
                <a:latin typeface="Arial" charset="0"/>
                <a:ea typeface="ＭＳ Ｐゴシック" pitchFamily="-16" charset="-128"/>
              </a:rPr>
              <a:t>Psychodynamic Psychotherapy?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C1BB1-77C0-4A86-9039-62B919B7F71B}"/>
              </a:ext>
            </a:extLst>
          </p:cNvPr>
          <p:cNvSpPr txBox="1"/>
          <p:nvPr/>
        </p:nvSpPr>
        <p:spPr>
          <a:xfrm>
            <a:off x="-23614" y="1025604"/>
            <a:ext cx="7331918" cy="289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>
              <a:spcAft>
                <a:spcPts val="1200"/>
              </a:spcAft>
              <a:buClr>
                <a:srgbClr val="78BE20"/>
              </a:buClr>
              <a:tabLst>
                <a:tab pos="542925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Psychodynamic Psychotherapy is one of the 'talking therapies' designed to help people who are struggling with their mental health.</a:t>
            </a:r>
          </a:p>
          <a:p>
            <a:pPr marL="266700">
              <a:spcAft>
                <a:spcPts val="1200"/>
              </a:spcAft>
              <a:buClr>
                <a:srgbClr val="78BE20"/>
              </a:buClr>
              <a:tabLst>
                <a:tab pos="542925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draws on theories and practices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psychology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psychoanalysis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is based on the idea that what we experience as a conscious difficulty in the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point to an unconscious problem which has its roots in the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6700">
              <a:spcAft>
                <a:spcPts val="1200"/>
              </a:spcAft>
              <a:buClr>
                <a:srgbClr val="78BE20"/>
              </a:buClr>
              <a:tabLst>
                <a:tab pos="542925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Psychotherapy works with emotions as well as cognitions and is best described as an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approach. It is also known as a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 of working.</a:t>
            </a:r>
          </a:p>
        </p:txBody>
      </p:sp>
    </p:spTree>
    <p:extLst>
      <p:ext uri="{BB962C8B-B14F-4D97-AF65-F5344CB8AC3E}">
        <p14:creationId xmlns:p14="http://schemas.microsoft.com/office/powerpoint/2010/main" val="92519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BED60A-6A2A-4CAD-9B44-E558607B5B55}"/>
              </a:ext>
            </a:extLst>
          </p:cNvPr>
          <p:cNvSpPr txBox="1"/>
          <p:nvPr/>
        </p:nvSpPr>
        <p:spPr>
          <a:xfrm>
            <a:off x="-23614" y="1025604"/>
            <a:ext cx="6035774" cy="3508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See people individually or in a group for therapy sessions, usually weekly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Facilitate psychological group work in multidisciplinary teams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Conduct assessments of mental health needs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Provide psychodynamic supervision to peers and other teams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Chair Complex Case Forums where difficult cases are presented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Are present in referrals meetings where treatment decisions are made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Work as part of Integrated Psychological Teams (IPTs)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5486"/>
            <a:ext cx="7219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What do </a:t>
            </a:r>
            <a:r>
              <a:rPr kumimoji="0" lang="en-GB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Psychotherapists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BE10E-FD23-4394-948B-97967A80D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30429"/>
            <a:ext cx="2882642" cy="28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1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4BCCF3-0680-4030-B600-5F516B656267}"/>
              </a:ext>
            </a:extLst>
          </p:cNvPr>
          <p:cNvSpPr txBox="1"/>
          <p:nvPr/>
        </p:nvSpPr>
        <p:spPr>
          <a:xfrm>
            <a:off x="1" y="1272704"/>
            <a:ext cx="7308304" cy="273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292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NHS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as part of psychological therapies teams</a:t>
            </a:r>
          </a:p>
          <a:p>
            <a:pPr marL="54292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Trauma units</a:t>
            </a:r>
          </a:p>
          <a:p>
            <a:pPr marL="54292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Refugee services</a:t>
            </a:r>
          </a:p>
          <a:p>
            <a:pPr marL="54292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practice</a:t>
            </a:r>
          </a:p>
          <a:p>
            <a:pPr marL="54292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Businesses and organisations</a:t>
            </a:r>
          </a:p>
          <a:p>
            <a:pPr marL="54292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Schools</a:t>
            </a:r>
          </a:p>
          <a:p>
            <a:pPr marL="54292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education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training institutions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66D37-97A9-4D59-A250-611148C2442E}"/>
              </a:ext>
            </a:extLst>
          </p:cNvPr>
          <p:cNvSpPr txBox="1"/>
          <p:nvPr/>
        </p:nvSpPr>
        <p:spPr>
          <a:xfrm>
            <a:off x="179512" y="195486"/>
            <a:ext cx="7219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anose="020B0604020202020204"/>
                <a:ea typeface="ＭＳ Ｐゴシック" pitchFamily="-16" charset="-128"/>
                <a:cs typeface="+mn-cs"/>
              </a:rPr>
              <a:t>Where do</a:t>
            </a:r>
            <a:r>
              <a:rPr kumimoji="0" lang="en-GB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ＭＳ Ｐゴシック" pitchFamily="-16" charset="-128"/>
                <a:cs typeface="+mn-cs"/>
              </a:rPr>
              <a:t> Psychotherapists work?</a:t>
            </a:r>
          </a:p>
        </p:txBody>
      </p:sp>
    </p:spTree>
    <p:extLst>
      <p:ext uri="{BB962C8B-B14F-4D97-AF65-F5344CB8AC3E}">
        <p14:creationId xmlns:p14="http://schemas.microsoft.com/office/powerpoint/2010/main" val="193192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2D29D-34DA-409B-B7DF-904736F90D6D}"/>
              </a:ext>
            </a:extLst>
          </p:cNvPr>
          <p:cNvSpPr txBox="1"/>
          <p:nvPr/>
        </p:nvSpPr>
        <p:spPr>
          <a:xfrm>
            <a:off x="179512" y="195486"/>
            <a:ext cx="7219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How do I become a </a:t>
            </a: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Psychotherapist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51A60-DB87-4785-A149-C47B3135C1F1}"/>
              </a:ext>
            </a:extLst>
          </p:cNvPr>
          <p:cNvSpPr txBox="1"/>
          <p:nvPr/>
        </p:nvSpPr>
        <p:spPr>
          <a:xfrm>
            <a:off x="179512" y="915566"/>
            <a:ext cx="6480720" cy="3939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Tx/>
              <a:buNone/>
              <a:tabLst>
                <a:tab pos="452438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Postgraduate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qualification; i.e. You cannot do an undergraduate degree in Psychotherapy</a:t>
            </a:r>
          </a:p>
          <a:p>
            <a:pPr marL="358775" marR="0" lvl="1" indent="-187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176213" algn="l"/>
                <a:tab pos="3587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have completed a degree at undergraduate level – can be in any subject</a:t>
            </a:r>
          </a:p>
          <a:p>
            <a:pPr marL="358775" marR="0" lvl="1" indent="-187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176213" algn="l"/>
                <a:tab pos="3587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experience of working within mental health either in a voluntary or professional capacity</a:t>
            </a:r>
          </a:p>
          <a:p>
            <a:pPr marL="358775" marR="0" lvl="1" indent="-1873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176213" algn="l"/>
                <a:tab pos="3587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Psychotherapy training is minimum of four years part time and gives you a professional qualification</a:t>
            </a:r>
          </a:p>
          <a:p>
            <a:pPr marL="627063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fully validated training – UKCP (certain colleges – CJPA), BPC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bpc.org.uk/about-psychotherapy/what-psychotherapy 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7063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Interview: designed to look into your capacity and willingness to engage with work of this nature </a:t>
            </a:r>
          </a:p>
          <a:p>
            <a:pPr marL="627063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therapy – prior to and during the training on a continuous basis</a:t>
            </a:r>
          </a:p>
          <a:p>
            <a:pPr marL="627063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need some NHS experience/placement especially if you wish to work in the NHS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7B148-CD52-404F-8299-42DAF44B6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7" y="1446508"/>
            <a:ext cx="2617813" cy="27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BED60A-6A2A-4CAD-9B44-E558607B5B55}"/>
              </a:ext>
            </a:extLst>
          </p:cNvPr>
          <p:cNvSpPr txBox="1"/>
          <p:nvPr/>
        </p:nvSpPr>
        <p:spPr>
          <a:xfrm>
            <a:off x="-23614" y="1025604"/>
            <a:ext cx="7979990" cy="323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 hons in Modern Foreign Languages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Worked as a secondary school teacher and tutor for local authority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Did foundation training year in psychodynamic psychotherapy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Commenced voluntary work in local mental health drop-in centre to support training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Commenced paid work as Support Worker alongside tutoring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Undertook psychotherapy training for four years, while working and raising a family.</a:t>
            </a:r>
          </a:p>
          <a:p>
            <a:pPr marL="5429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On qualification, set up a part time private practise and began work in the NHS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5486"/>
            <a:ext cx="7219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An individual’s </a:t>
            </a:r>
            <a:r>
              <a:rPr kumimoji="0" lang="en-GB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journey</a:t>
            </a:r>
          </a:p>
        </p:txBody>
      </p:sp>
    </p:spTree>
    <p:extLst>
      <p:ext uri="{BB962C8B-B14F-4D97-AF65-F5344CB8AC3E}">
        <p14:creationId xmlns:p14="http://schemas.microsoft.com/office/powerpoint/2010/main" val="247618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7B432-06A7-44B9-9E12-BF98313AA430}"/>
              </a:ext>
            </a:extLst>
          </p:cNvPr>
          <p:cNvSpPr txBox="1"/>
          <p:nvPr/>
        </p:nvSpPr>
        <p:spPr>
          <a:xfrm>
            <a:off x="467544" y="1203598"/>
            <a:ext cx="804844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Curiosity </a:t>
            </a:r>
            <a:r>
              <a:rPr lang="en-US" dirty="0"/>
              <a:t>about your own inner world and that of others</a:t>
            </a:r>
          </a:p>
          <a:p>
            <a:endParaRPr lang="en-US" dirty="0">
              <a:cs typeface="Calibri"/>
            </a:endParaRPr>
          </a:p>
          <a:p>
            <a:pPr algn="r"/>
            <a:r>
              <a:rPr lang="en-US" dirty="0">
                <a:cs typeface="Calibri"/>
              </a:rPr>
              <a:t>The ability to </a:t>
            </a:r>
            <a:r>
              <a:rPr lang="en-US" sz="2800" b="1" dirty="0">
                <a:solidFill>
                  <a:srgbClr val="0070C0"/>
                </a:solidFill>
                <a:cs typeface="Calibri"/>
              </a:rPr>
              <a:t>tolerate painful feelings</a:t>
            </a:r>
            <a:r>
              <a:rPr lang="en-US" dirty="0">
                <a:cs typeface="Calibri"/>
              </a:rPr>
              <a:t> in yourself and others</a:t>
            </a:r>
          </a:p>
          <a:p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sz="2800" b="1" dirty="0">
                <a:solidFill>
                  <a:srgbClr val="0070C0"/>
                </a:solidFill>
                <a:cs typeface="Calibri"/>
              </a:rPr>
              <a:t>                               Patience</a:t>
            </a:r>
          </a:p>
          <a:p>
            <a:r>
              <a:rPr lang="en-US" sz="2800" b="1" dirty="0">
                <a:solidFill>
                  <a:srgbClr val="0070C0"/>
                </a:solidFill>
                <a:cs typeface="Calibri"/>
              </a:rPr>
              <a:t>Teamwork                                     Report-writing</a:t>
            </a:r>
          </a:p>
          <a:p>
            <a:endParaRPr lang="en-US" sz="2800" b="1" dirty="0">
              <a:solidFill>
                <a:srgbClr val="0070C0"/>
              </a:solidFill>
              <a:cs typeface="Calibri"/>
            </a:endParaRPr>
          </a:p>
          <a:p>
            <a:r>
              <a:rPr lang="en-US" sz="2800" b="1" dirty="0">
                <a:solidFill>
                  <a:srgbClr val="0070C0"/>
                </a:solidFill>
                <a:cs typeface="Calibri"/>
              </a:rPr>
              <a:t>                             Open-mindedness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31896-DCD3-4D03-87F4-37BEC4801875}"/>
              </a:ext>
            </a:extLst>
          </p:cNvPr>
          <p:cNvSpPr txBox="1"/>
          <p:nvPr/>
        </p:nvSpPr>
        <p:spPr>
          <a:xfrm>
            <a:off x="179512" y="195486"/>
            <a:ext cx="7219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What qualities </a:t>
            </a: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do I need?</a:t>
            </a:r>
          </a:p>
        </p:txBody>
      </p:sp>
    </p:spTree>
    <p:extLst>
      <p:ext uri="{BB962C8B-B14F-4D97-AF65-F5344CB8AC3E}">
        <p14:creationId xmlns:p14="http://schemas.microsoft.com/office/powerpoint/2010/main" val="251129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4B9C15-0249-42B7-8636-B0FD03BD8670}"/>
              </a:ext>
            </a:extLst>
          </p:cNvPr>
          <p:cNvSpPr txBox="1"/>
          <p:nvPr/>
        </p:nvSpPr>
        <p:spPr>
          <a:xfrm>
            <a:off x="179512" y="195486"/>
            <a:ext cx="72199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Further </a:t>
            </a:r>
            <a:r>
              <a:rPr kumimoji="0" lang="en-GB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information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Arial" charset="0"/>
              <a:ea typeface="ＭＳ Ｐゴシック" pitchFamily="-16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16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057260"/>
            <a:ext cx="5544616" cy="244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British Psychoanalytic Council (BPC)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bpc.org.uk/training</a:t>
            </a:r>
          </a:p>
          <a:p>
            <a:pPr marL="269875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Council for Psychotherapy (UKCP) – </a:t>
            </a: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psychotherapy.org.uk/psychotherapy-training/</a:t>
            </a:r>
          </a:p>
          <a:p>
            <a:pPr marL="269875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see the leaflets we have available on Psychodynamic Psychotherapy and the FAQ Leaflet</a:t>
            </a:r>
          </a:p>
          <a:p>
            <a:pPr marL="727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CareersEvents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@berkshire.nhs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.uk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don’t have a copy of these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B0C35-1E94-4760-9AD0-92A4CE2E0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120">
            <a:off x="5591793" y="1095585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4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50577" y="1347614"/>
            <a:ext cx="8497887" cy="15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43054317"/>
      </p:ext>
    </p:extLst>
  </p:cSld>
  <p:clrMapOvr>
    <a:masterClrMapping/>
  </p:clrMapOvr>
</p:sld>
</file>

<file path=ppt/theme/theme1.xml><?xml version="1.0" encoding="utf-8"?>
<a:theme xmlns:a="http://schemas.openxmlformats.org/drawingml/2006/main" name="1_PUBLIC-PowerPoint-widescreen">
  <a:themeElements>
    <a:clrScheme name="Public (blue green)">
      <a:dk1>
        <a:srgbClr val="231F20"/>
      </a:dk1>
      <a:lt1>
        <a:srgbClr val="FFFFFF"/>
      </a:lt1>
      <a:dk2>
        <a:srgbClr val="425563"/>
      </a:dk2>
      <a:lt2>
        <a:srgbClr val="FFFFFF"/>
      </a:lt2>
      <a:accent1>
        <a:srgbClr val="005EB8"/>
      </a:accent1>
      <a:accent2>
        <a:srgbClr val="78BE20"/>
      </a:accent2>
      <a:accent3>
        <a:srgbClr val="768692"/>
      </a:accent3>
      <a:accent4>
        <a:srgbClr val="425563"/>
      </a:accent4>
      <a:accent5>
        <a:srgbClr val="E8EDEE"/>
      </a:accent5>
      <a:accent6>
        <a:srgbClr val="8A1538"/>
      </a:accent6>
      <a:hlink>
        <a:srgbClr val="005EB8"/>
      </a:hlink>
      <a:folHlink>
        <a:srgbClr val="0072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8A92F852B79418A40DA04B3631079" ma:contentTypeVersion="12" ma:contentTypeDescription="Create a new document." ma:contentTypeScope="" ma:versionID="80f15abc1d53bb2c1277b3b880375cbd">
  <xsd:schema xmlns:xsd="http://www.w3.org/2001/XMLSchema" xmlns:xs="http://www.w3.org/2001/XMLSchema" xmlns:p="http://schemas.microsoft.com/office/2006/metadata/properties" xmlns:ns2="c5b79de3-7772-4e43-b476-d3391a6f2fb3" xmlns:ns3="0bd275c9-3b60-480c-bb34-1a5f1afb6cd5" targetNamespace="http://schemas.microsoft.com/office/2006/metadata/properties" ma:root="true" ma:fieldsID="ff817712e5b7ce3d46c6d99ded387b41" ns2:_="" ns3:_="">
    <xsd:import namespace="c5b79de3-7772-4e43-b476-d3391a6f2fb3"/>
    <xsd:import namespace="0bd275c9-3b60-480c-bb34-1a5f1afb6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79de3-7772-4e43-b476-d3391a6f2f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275c9-3b60-480c-bb34-1a5f1afb6c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85A821-08C0-4C7F-A39E-4C38C43069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338CD8-257C-4568-BEBF-7ED008497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b79de3-7772-4e43-b476-d3391a6f2fb3"/>
    <ds:schemaRef ds:uri="0bd275c9-3b60-480c-bb34-1a5f1afb6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516</Words>
  <Application>Microsoft Office PowerPoint</Application>
  <PresentationFormat>On-screen Show (16:9)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1_PUBLIC-PowerPoint-widescreen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Berkshire Healthcare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Masson</dc:creator>
  <cp:lastModifiedBy>Joanne Masson</cp:lastModifiedBy>
  <cp:revision>392</cp:revision>
  <dcterms:created xsi:type="dcterms:W3CDTF">2018-07-13T15:01:35Z</dcterms:created>
  <dcterms:modified xsi:type="dcterms:W3CDTF">2024-01-23T14:26:39Z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0x010100C3E8A92F852B79418A40DA04B3631079</vt:lpwstr>
  </property>
  <property fmtid="{D5CDD505-2E9C-101B-9397-08002B2CF9AE}" pid="3" name="Order">
    <vt:r8>100</vt:r8>
  </property>
</Properties>
</file>