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63" r:id="rId4"/>
    <p:sldId id="264" r:id="rId5"/>
    <p:sldId id="265" r:id="rId6"/>
    <p:sldId id="266"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267" r:id="rId32"/>
    <p:sldId id="268" r:id="rId33"/>
    <p:sldId id="269" r:id="rId34"/>
    <p:sldId id="271" r:id="rId35"/>
    <p:sldId id="272" r:id="rId36"/>
    <p:sldId id="260" r:id="rId37"/>
    <p:sldId id="273" r:id="rId38"/>
    <p:sldId id="274" r:id="rId39"/>
    <p:sldId id="275" r:id="rId40"/>
    <p:sldId id="276" r:id="rId41"/>
    <p:sldId id="277" r:id="rId42"/>
    <p:sldId id="278" r:id="rId43"/>
    <p:sldId id="279" r:id="rId44"/>
    <p:sldId id="280" r:id="rId45"/>
    <p:sldId id="261"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8692"/>
    <a:srgbClr val="78BE20"/>
    <a:srgbClr val="41B6E6"/>
    <a:srgbClr val="FFFFCC"/>
    <a:srgbClr val="005EB8"/>
    <a:srgbClr val="A50021"/>
    <a:srgbClr val="003087"/>
    <a:srgbClr val="C02500"/>
    <a:srgbClr val="EE0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314F86-DD86-427C-9814-33981886558D}" v="27" dt="2023-02-07T16:00:37.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4"/>
    <p:restoredTop sz="94660"/>
  </p:normalViewPr>
  <p:slideViewPr>
    <p:cSldViewPr showGuides="1">
      <p:cViewPr varScale="1">
        <p:scale>
          <a:sx n="140" d="100"/>
          <a:sy n="140" d="100"/>
        </p:scale>
        <p:origin x="138" y="210"/>
      </p:cViewPr>
      <p:guideLst>
        <p:guide orient="horz" pos="98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D1314F86-DD86-427C-9814-33981886558D}"/>
    <pc:docChg chg="modSld">
      <pc:chgData name="Richard Allin" userId="feda722f-d556-4a92-a58e-279c634fffad" providerId="ADAL" clId="{D1314F86-DD86-427C-9814-33981886558D}" dt="2023-02-07T16:01:24.321" v="456" actId="962"/>
      <pc:docMkLst>
        <pc:docMk/>
      </pc:docMkLst>
      <pc:sldChg chg="modSp mod">
        <pc:chgData name="Richard Allin" userId="feda722f-d556-4a92-a58e-279c634fffad" providerId="ADAL" clId="{D1314F86-DD86-427C-9814-33981886558D}" dt="2023-02-07T16:01:24.321" v="456" actId="962"/>
        <pc:sldMkLst>
          <pc:docMk/>
          <pc:sldMk cId="543054317" sldId="261"/>
        </pc:sldMkLst>
        <pc:picChg chg="mod">
          <ac:chgData name="Richard Allin" userId="feda722f-d556-4a92-a58e-279c634fffad" providerId="ADAL" clId="{D1314F86-DD86-427C-9814-33981886558D}" dt="2023-02-07T16:01:24.321" v="456" actId="962"/>
          <ac:picMkLst>
            <pc:docMk/>
            <pc:sldMk cId="543054317" sldId="261"/>
            <ac:picMk id="7" creationId="{8C9C7A4C-9EE3-78F6-E1F7-39948F648826}"/>
          </ac:picMkLst>
        </pc:picChg>
      </pc:sldChg>
      <pc:sldChg chg="modSp mod">
        <pc:chgData name="Richard Allin" userId="feda722f-d556-4a92-a58e-279c634fffad" providerId="ADAL" clId="{D1314F86-DD86-427C-9814-33981886558D}" dt="2023-02-07T15:57:48.472" v="247" actId="962"/>
        <pc:sldMkLst>
          <pc:docMk/>
          <pc:sldMk cId="1910936119" sldId="264"/>
        </pc:sldMkLst>
        <pc:grpChg chg="mod">
          <ac:chgData name="Richard Allin" userId="feda722f-d556-4a92-a58e-279c634fffad" providerId="ADAL" clId="{D1314F86-DD86-427C-9814-33981886558D}" dt="2023-02-07T15:57:48.472" v="247" actId="962"/>
          <ac:grpSpMkLst>
            <pc:docMk/>
            <pc:sldMk cId="1910936119" sldId="264"/>
            <ac:grpSpMk id="8" creationId="{3E8BC7F1-0454-8E49-6E8B-150A7ADB852C}"/>
          </ac:grpSpMkLst>
        </pc:grpChg>
      </pc:sldChg>
      <pc:sldChg chg="modSp mod">
        <pc:chgData name="Richard Allin" userId="feda722f-d556-4a92-a58e-279c634fffad" providerId="ADAL" clId="{D1314F86-DD86-427C-9814-33981886558D}" dt="2023-02-07T15:57:52.792" v="248" actId="962"/>
        <pc:sldMkLst>
          <pc:docMk/>
          <pc:sldMk cId="2732857194" sldId="265"/>
        </pc:sldMkLst>
        <pc:picChg chg="mod">
          <ac:chgData name="Richard Allin" userId="feda722f-d556-4a92-a58e-279c634fffad" providerId="ADAL" clId="{D1314F86-DD86-427C-9814-33981886558D}" dt="2023-02-07T15:57:52.792" v="248" actId="962"/>
          <ac:picMkLst>
            <pc:docMk/>
            <pc:sldMk cId="2732857194" sldId="265"/>
            <ac:picMk id="10" creationId="{F7428501-BCC4-F66F-7F10-A2F643C84D27}"/>
          </ac:picMkLst>
        </pc:picChg>
      </pc:sldChg>
      <pc:sldChg chg="modSp">
        <pc:chgData name="Richard Allin" userId="feda722f-d556-4a92-a58e-279c634fffad" providerId="ADAL" clId="{D1314F86-DD86-427C-9814-33981886558D}" dt="2023-02-07T15:58:07.016" v="252" actId="962"/>
        <pc:sldMkLst>
          <pc:docMk/>
          <pc:sldMk cId="3409861635" sldId="266"/>
        </pc:sldMkLst>
        <pc:picChg chg="mod">
          <ac:chgData name="Richard Allin" userId="feda722f-d556-4a92-a58e-279c634fffad" providerId="ADAL" clId="{D1314F86-DD86-427C-9814-33981886558D}" dt="2023-02-07T15:58:07.016" v="252" actId="962"/>
          <ac:picMkLst>
            <pc:docMk/>
            <pc:sldMk cId="3409861635" sldId="266"/>
            <ac:picMk id="5" creationId="{2F4747A9-4A76-AA6E-986A-6E426E95EDDD}"/>
          </ac:picMkLst>
        </pc:picChg>
      </pc:sldChg>
      <pc:sldChg chg="modSp">
        <pc:chgData name="Richard Allin" userId="feda722f-d556-4a92-a58e-279c634fffad" providerId="ADAL" clId="{D1314F86-DD86-427C-9814-33981886558D}" dt="2023-02-07T16:00:34.388" v="384" actId="962"/>
        <pc:sldMkLst>
          <pc:docMk/>
          <pc:sldMk cId="1730945123" sldId="267"/>
        </pc:sldMkLst>
        <pc:grpChg chg="mod">
          <ac:chgData name="Richard Allin" userId="feda722f-d556-4a92-a58e-279c634fffad" providerId="ADAL" clId="{D1314F86-DD86-427C-9814-33981886558D}" dt="2023-02-07T16:00:34.388" v="384" actId="962"/>
          <ac:grpSpMkLst>
            <pc:docMk/>
            <pc:sldMk cId="1730945123" sldId="267"/>
            <ac:grpSpMk id="14" creationId="{E58C38D3-D047-F467-24DB-328B0282647F}"/>
          </ac:grpSpMkLst>
        </pc:grpChg>
      </pc:sldChg>
      <pc:sldChg chg="modSp">
        <pc:chgData name="Richard Allin" userId="feda722f-d556-4a92-a58e-279c634fffad" providerId="ADAL" clId="{D1314F86-DD86-427C-9814-33981886558D}" dt="2023-02-07T16:00:37.750" v="386" actId="962"/>
        <pc:sldMkLst>
          <pc:docMk/>
          <pc:sldMk cId="2586350411" sldId="268"/>
        </pc:sldMkLst>
        <pc:grpChg chg="mod">
          <ac:chgData name="Richard Allin" userId="feda722f-d556-4a92-a58e-279c634fffad" providerId="ADAL" clId="{D1314F86-DD86-427C-9814-33981886558D}" dt="2023-02-07T16:00:37.750" v="386" actId="962"/>
          <ac:grpSpMkLst>
            <pc:docMk/>
            <pc:sldMk cId="2586350411" sldId="268"/>
            <ac:grpSpMk id="20" creationId="{2FD05214-0FFD-4AD9-97F6-5A00DCE912E1}"/>
          </ac:grpSpMkLst>
        </pc:grpChg>
      </pc:sldChg>
      <pc:sldChg chg="modSp mod">
        <pc:chgData name="Richard Allin" userId="feda722f-d556-4a92-a58e-279c634fffad" providerId="ADAL" clId="{D1314F86-DD86-427C-9814-33981886558D}" dt="2023-02-07T16:00:59.017" v="450" actId="962"/>
        <pc:sldMkLst>
          <pc:docMk/>
          <pc:sldMk cId="176749936" sldId="275"/>
        </pc:sldMkLst>
        <pc:picChg chg="mod">
          <ac:chgData name="Richard Allin" userId="feda722f-d556-4a92-a58e-279c634fffad" providerId="ADAL" clId="{D1314F86-DD86-427C-9814-33981886558D}" dt="2023-02-07T16:00:59.017" v="450" actId="962"/>
          <ac:picMkLst>
            <pc:docMk/>
            <pc:sldMk cId="176749936" sldId="275"/>
            <ac:picMk id="4" creationId="{68450D79-45CC-FDAB-A20A-30CC366657E8}"/>
          </ac:picMkLst>
        </pc:picChg>
        <pc:picChg chg="mod">
          <ac:chgData name="Richard Allin" userId="feda722f-d556-4a92-a58e-279c634fffad" providerId="ADAL" clId="{D1314F86-DD86-427C-9814-33981886558D}" dt="2023-02-07T16:00:53.018" v="412" actId="962"/>
          <ac:picMkLst>
            <pc:docMk/>
            <pc:sldMk cId="176749936" sldId="275"/>
            <ac:picMk id="8" creationId="{40BEA6E7-78D5-8BC1-F549-121C855251C5}"/>
          </ac:picMkLst>
        </pc:picChg>
      </pc:sldChg>
      <pc:sldChg chg="modSp mod">
        <pc:chgData name="Richard Allin" userId="feda722f-d556-4a92-a58e-279c634fffad" providerId="ADAL" clId="{D1314F86-DD86-427C-9814-33981886558D}" dt="2023-02-07T16:01:02.922" v="451" actId="962"/>
        <pc:sldMkLst>
          <pc:docMk/>
          <pc:sldMk cId="779857175" sldId="276"/>
        </pc:sldMkLst>
        <pc:grpChg chg="mod">
          <ac:chgData name="Richard Allin" userId="feda722f-d556-4a92-a58e-279c634fffad" providerId="ADAL" clId="{D1314F86-DD86-427C-9814-33981886558D}" dt="2023-02-07T16:01:02.922" v="451" actId="962"/>
          <ac:grpSpMkLst>
            <pc:docMk/>
            <pc:sldMk cId="779857175" sldId="276"/>
            <ac:grpSpMk id="12" creationId="{80152306-8FD7-16D1-4EEF-265B07019160}"/>
          </ac:grpSpMkLst>
        </pc:grpChg>
      </pc:sldChg>
      <pc:sldChg chg="modSp mod">
        <pc:chgData name="Richard Allin" userId="feda722f-d556-4a92-a58e-279c634fffad" providerId="ADAL" clId="{D1314F86-DD86-427C-9814-33981886558D}" dt="2023-02-07T16:01:07.759" v="452" actId="962"/>
        <pc:sldMkLst>
          <pc:docMk/>
          <pc:sldMk cId="161032006" sldId="277"/>
        </pc:sldMkLst>
        <pc:grpChg chg="mod">
          <ac:chgData name="Richard Allin" userId="feda722f-d556-4a92-a58e-279c634fffad" providerId="ADAL" clId="{D1314F86-DD86-427C-9814-33981886558D}" dt="2023-02-07T16:01:07.759" v="452" actId="962"/>
          <ac:grpSpMkLst>
            <pc:docMk/>
            <pc:sldMk cId="161032006" sldId="277"/>
            <ac:grpSpMk id="21" creationId="{666CA9B0-F25F-202C-B859-3F965D4E1BDE}"/>
          </ac:grpSpMkLst>
        </pc:grpChg>
      </pc:sldChg>
      <pc:sldChg chg="modSp mod">
        <pc:chgData name="Richard Allin" userId="feda722f-d556-4a92-a58e-279c634fffad" providerId="ADAL" clId="{D1314F86-DD86-427C-9814-33981886558D}" dt="2023-02-07T16:01:11.287" v="453" actId="962"/>
        <pc:sldMkLst>
          <pc:docMk/>
          <pc:sldMk cId="2589301377" sldId="278"/>
        </pc:sldMkLst>
        <pc:grpChg chg="mod">
          <ac:chgData name="Richard Allin" userId="feda722f-d556-4a92-a58e-279c634fffad" providerId="ADAL" clId="{D1314F86-DD86-427C-9814-33981886558D}" dt="2023-02-07T16:01:11.287" v="453" actId="962"/>
          <ac:grpSpMkLst>
            <pc:docMk/>
            <pc:sldMk cId="2589301377" sldId="278"/>
            <ac:grpSpMk id="20" creationId="{ECDDA4BF-B100-497A-52EE-B1F552923C5E}"/>
          </ac:grpSpMkLst>
        </pc:grpChg>
      </pc:sldChg>
      <pc:sldChg chg="modSp mod">
        <pc:chgData name="Richard Allin" userId="feda722f-d556-4a92-a58e-279c634fffad" providerId="ADAL" clId="{D1314F86-DD86-427C-9814-33981886558D}" dt="2023-02-07T16:01:14.329" v="454" actId="962"/>
        <pc:sldMkLst>
          <pc:docMk/>
          <pc:sldMk cId="2642986690" sldId="279"/>
        </pc:sldMkLst>
        <pc:picChg chg="mod">
          <ac:chgData name="Richard Allin" userId="feda722f-d556-4a92-a58e-279c634fffad" providerId="ADAL" clId="{D1314F86-DD86-427C-9814-33981886558D}" dt="2023-02-07T16:01:14.329" v="454" actId="962"/>
          <ac:picMkLst>
            <pc:docMk/>
            <pc:sldMk cId="2642986690" sldId="279"/>
            <ac:picMk id="7" creationId="{00DBAA67-2E29-BAE0-82D4-53A0D30C11C5}"/>
          </ac:picMkLst>
        </pc:picChg>
      </pc:sldChg>
      <pc:sldChg chg="modSp mod">
        <pc:chgData name="Richard Allin" userId="feda722f-d556-4a92-a58e-279c634fffad" providerId="ADAL" clId="{D1314F86-DD86-427C-9814-33981886558D}" dt="2023-02-07T16:01:20.082" v="455" actId="962"/>
        <pc:sldMkLst>
          <pc:docMk/>
          <pc:sldMk cId="2618053175" sldId="280"/>
        </pc:sldMkLst>
        <pc:picChg chg="mod">
          <ac:chgData name="Richard Allin" userId="feda722f-d556-4a92-a58e-279c634fffad" providerId="ADAL" clId="{D1314F86-DD86-427C-9814-33981886558D}" dt="2023-02-07T16:01:20.082" v="455" actId="962"/>
          <ac:picMkLst>
            <pc:docMk/>
            <pc:sldMk cId="2618053175" sldId="280"/>
            <ac:picMk id="5" creationId="{4909A163-7979-FF25-4EF0-BE42C1C3B95F}"/>
          </ac:picMkLst>
        </pc:picChg>
      </pc:sldChg>
      <pc:sldChg chg="addSp modSp mod">
        <pc:chgData name="Richard Allin" userId="feda722f-d556-4a92-a58e-279c634fffad" providerId="ADAL" clId="{D1314F86-DD86-427C-9814-33981886558D}" dt="2023-02-07T15:58:28.478" v="261" actId="962"/>
        <pc:sldMkLst>
          <pc:docMk/>
          <pc:sldMk cId="2920472560" sldId="282"/>
        </pc:sldMkLst>
        <pc:spChg chg="mod">
          <ac:chgData name="Richard Allin" userId="feda722f-d556-4a92-a58e-279c634fffad" providerId="ADAL" clId="{D1314F86-DD86-427C-9814-33981886558D}" dt="2023-02-07T15:58:15.987" v="258" actId="962"/>
          <ac:spMkLst>
            <pc:docMk/>
            <pc:sldMk cId="2920472560" sldId="282"/>
            <ac:spMk id="8" creationId="{C4A4F37D-9424-6D7B-C5DF-9E50A1957934}"/>
          </ac:spMkLst>
        </pc:spChg>
        <pc:grpChg chg="add mod">
          <ac:chgData name="Richard Allin" userId="feda722f-d556-4a92-a58e-279c634fffad" providerId="ADAL" clId="{D1314F86-DD86-427C-9814-33981886558D}" dt="2023-02-07T15:58:28.478" v="261" actId="962"/>
          <ac:grpSpMkLst>
            <pc:docMk/>
            <pc:sldMk cId="2920472560" sldId="282"/>
            <ac:grpSpMk id="3" creationId="{CD8D881F-C1E8-3345-3D1D-5E4DA23B9EE2}"/>
          </ac:grpSpMkLst>
        </pc:grpChg>
        <pc:picChg chg="mod">
          <ac:chgData name="Richard Allin" userId="feda722f-d556-4a92-a58e-279c634fffad" providerId="ADAL" clId="{D1314F86-DD86-427C-9814-33981886558D}" dt="2023-02-07T15:58:27.209" v="260" actId="164"/>
          <ac:picMkLst>
            <pc:docMk/>
            <pc:sldMk cId="2920472560" sldId="282"/>
            <ac:picMk id="16" creationId="{4E561823-3008-54CB-4AB3-D3D2290344A5}"/>
          </ac:picMkLst>
        </pc:picChg>
        <pc:picChg chg="mod">
          <ac:chgData name="Richard Allin" userId="feda722f-d556-4a92-a58e-279c634fffad" providerId="ADAL" clId="{D1314F86-DD86-427C-9814-33981886558D}" dt="2023-02-07T15:58:27.209" v="260" actId="164"/>
          <ac:picMkLst>
            <pc:docMk/>
            <pc:sldMk cId="2920472560" sldId="282"/>
            <ac:picMk id="17" creationId="{06FFAB33-64FD-08EC-2F5A-02E7E6459974}"/>
          </ac:picMkLst>
        </pc:picChg>
        <pc:picChg chg="mod">
          <ac:chgData name="Richard Allin" userId="feda722f-d556-4a92-a58e-279c634fffad" providerId="ADAL" clId="{D1314F86-DD86-427C-9814-33981886558D}" dt="2023-02-07T15:58:27.209" v="260" actId="164"/>
          <ac:picMkLst>
            <pc:docMk/>
            <pc:sldMk cId="2920472560" sldId="282"/>
            <ac:picMk id="18" creationId="{807B6C24-3956-42FE-41AB-44F00A7A27D1}"/>
          </ac:picMkLst>
        </pc:picChg>
      </pc:sldChg>
      <pc:sldChg chg="modSp mod">
        <pc:chgData name="Richard Allin" userId="feda722f-d556-4a92-a58e-279c634fffad" providerId="ADAL" clId="{D1314F86-DD86-427C-9814-33981886558D}" dt="2023-02-07T15:58:33.545" v="262" actId="962"/>
        <pc:sldMkLst>
          <pc:docMk/>
          <pc:sldMk cId="3815539147" sldId="283"/>
        </pc:sldMkLst>
        <pc:grpChg chg="mod">
          <ac:chgData name="Richard Allin" userId="feda722f-d556-4a92-a58e-279c634fffad" providerId="ADAL" clId="{D1314F86-DD86-427C-9814-33981886558D}" dt="2023-02-07T15:58:33.545" v="262" actId="962"/>
          <ac:grpSpMkLst>
            <pc:docMk/>
            <pc:sldMk cId="3815539147" sldId="283"/>
            <ac:grpSpMk id="15" creationId="{17AA0DA9-97EE-47FE-D93A-DEC697AE69EC}"/>
          </ac:grpSpMkLst>
        </pc:grpChg>
      </pc:sldChg>
      <pc:sldChg chg="modSp mod">
        <pc:chgData name="Richard Allin" userId="feda722f-d556-4a92-a58e-279c634fffad" providerId="ADAL" clId="{D1314F86-DD86-427C-9814-33981886558D}" dt="2023-02-07T15:58:37.507" v="263" actId="962"/>
        <pc:sldMkLst>
          <pc:docMk/>
          <pc:sldMk cId="3272689863" sldId="284"/>
        </pc:sldMkLst>
        <pc:grpChg chg="mod">
          <ac:chgData name="Richard Allin" userId="feda722f-d556-4a92-a58e-279c634fffad" providerId="ADAL" clId="{D1314F86-DD86-427C-9814-33981886558D}" dt="2023-02-07T15:58:37.507" v="263" actId="962"/>
          <ac:grpSpMkLst>
            <pc:docMk/>
            <pc:sldMk cId="3272689863" sldId="284"/>
            <ac:grpSpMk id="23" creationId="{723F1925-78B2-C370-1298-258CB105E66D}"/>
          </ac:grpSpMkLst>
        </pc:grpChg>
      </pc:sldChg>
      <pc:sldChg chg="modSp mod">
        <pc:chgData name="Richard Allin" userId="feda722f-d556-4a92-a58e-279c634fffad" providerId="ADAL" clId="{D1314F86-DD86-427C-9814-33981886558D}" dt="2023-02-07T15:58:40.991" v="264" actId="962"/>
        <pc:sldMkLst>
          <pc:docMk/>
          <pc:sldMk cId="3061841499" sldId="285"/>
        </pc:sldMkLst>
        <pc:grpChg chg="mod">
          <ac:chgData name="Richard Allin" userId="feda722f-d556-4a92-a58e-279c634fffad" providerId="ADAL" clId="{D1314F86-DD86-427C-9814-33981886558D}" dt="2023-02-07T15:58:40.991" v="264" actId="962"/>
          <ac:grpSpMkLst>
            <pc:docMk/>
            <pc:sldMk cId="3061841499" sldId="285"/>
            <ac:grpSpMk id="31" creationId="{97DF43BB-6DFC-B594-9BDC-63936EEE2964}"/>
          </ac:grpSpMkLst>
        </pc:grpChg>
      </pc:sldChg>
      <pc:sldChg chg="modSp mod">
        <pc:chgData name="Richard Allin" userId="feda722f-d556-4a92-a58e-279c634fffad" providerId="ADAL" clId="{D1314F86-DD86-427C-9814-33981886558D}" dt="2023-02-07T15:59:07.990" v="360" actId="962"/>
        <pc:sldMkLst>
          <pc:docMk/>
          <pc:sldMk cId="1629757839" sldId="293"/>
        </pc:sldMkLst>
        <pc:picChg chg="mod">
          <ac:chgData name="Richard Allin" userId="feda722f-d556-4a92-a58e-279c634fffad" providerId="ADAL" clId="{D1314F86-DD86-427C-9814-33981886558D}" dt="2023-02-07T15:59:07.990" v="360" actId="962"/>
          <ac:picMkLst>
            <pc:docMk/>
            <pc:sldMk cId="1629757839" sldId="293"/>
            <ac:picMk id="3" creationId="{37C0ECE1-83A1-4956-8AA3-6589C02D692E}"/>
          </ac:picMkLst>
        </pc:picChg>
      </pc:sldChg>
      <pc:sldChg chg="modSp mod">
        <pc:chgData name="Richard Allin" userId="feda722f-d556-4a92-a58e-279c634fffad" providerId="ADAL" clId="{D1314F86-DD86-427C-9814-33981886558D}" dt="2023-02-07T15:59:58.064" v="374" actId="962"/>
        <pc:sldMkLst>
          <pc:docMk/>
          <pc:sldMk cId="4289940073" sldId="297"/>
        </pc:sldMkLst>
        <pc:spChg chg="mod">
          <ac:chgData name="Richard Allin" userId="feda722f-d556-4a92-a58e-279c634fffad" providerId="ADAL" clId="{D1314F86-DD86-427C-9814-33981886558D}" dt="2023-02-07T15:59:28.546" v="361" actId="962"/>
          <ac:spMkLst>
            <pc:docMk/>
            <pc:sldMk cId="4289940073" sldId="297"/>
            <ac:spMk id="13" creationId="{DA735838-7707-0F05-95D4-2DAB25816915}"/>
          </ac:spMkLst>
        </pc:spChg>
        <pc:picChg chg="mod">
          <ac:chgData name="Richard Allin" userId="feda722f-d556-4a92-a58e-279c634fffad" providerId="ADAL" clId="{D1314F86-DD86-427C-9814-33981886558D}" dt="2023-02-07T15:59:54.389" v="370" actId="962"/>
          <ac:picMkLst>
            <pc:docMk/>
            <pc:sldMk cId="4289940073" sldId="297"/>
            <ac:picMk id="4" creationId="{0B96B51E-0C72-1E97-53A7-B332668BF22E}"/>
          </ac:picMkLst>
        </pc:picChg>
        <pc:picChg chg="mod">
          <ac:chgData name="Richard Allin" userId="feda722f-d556-4a92-a58e-279c634fffad" providerId="ADAL" clId="{D1314F86-DD86-427C-9814-33981886558D}" dt="2023-02-07T15:59:58.064" v="374" actId="962"/>
          <ac:picMkLst>
            <pc:docMk/>
            <pc:sldMk cId="4289940073" sldId="297"/>
            <ac:picMk id="7" creationId="{B2B6945B-877D-0832-AAF2-BDA863E272FF}"/>
          </ac:picMkLst>
        </pc:picChg>
        <pc:picChg chg="mod">
          <ac:chgData name="Richard Allin" userId="feda722f-d556-4a92-a58e-279c634fffad" providerId="ADAL" clId="{D1314F86-DD86-427C-9814-33981886558D}" dt="2023-02-07T15:59:56.438" v="372" actId="962"/>
          <ac:picMkLst>
            <pc:docMk/>
            <pc:sldMk cId="4289940073" sldId="297"/>
            <ac:picMk id="8" creationId="{0BE70273-3EDC-DBB4-0F67-8A9B529B3E4E}"/>
          </ac:picMkLst>
        </pc:picChg>
      </pc:sldChg>
      <pc:sldChg chg="modSp mod">
        <pc:chgData name="Richard Allin" userId="feda722f-d556-4a92-a58e-279c634fffad" providerId="ADAL" clId="{D1314F86-DD86-427C-9814-33981886558D}" dt="2023-02-07T15:59:48.939" v="368" actId="962"/>
        <pc:sldMkLst>
          <pc:docMk/>
          <pc:sldMk cId="3718158941" sldId="298"/>
        </pc:sldMkLst>
        <pc:spChg chg="mod">
          <ac:chgData name="Richard Allin" userId="feda722f-d556-4a92-a58e-279c634fffad" providerId="ADAL" clId="{D1314F86-DD86-427C-9814-33981886558D}" dt="2023-02-07T15:59:33.151" v="362" actId="962"/>
          <ac:spMkLst>
            <pc:docMk/>
            <pc:sldMk cId="3718158941" sldId="298"/>
            <ac:spMk id="13" creationId="{DA735838-7707-0F05-95D4-2DAB25816915}"/>
          </ac:spMkLst>
        </pc:spChg>
        <pc:picChg chg="mod">
          <ac:chgData name="Richard Allin" userId="feda722f-d556-4a92-a58e-279c634fffad" providerId="ADAL" clId="{D1314F86-DD86-427C-9814-33981886558D}" dt="2023-02-07T15:59:46.284" v="366" actId="962"/>
          <ac:picMkLst>
            <pc:docMk/>
            <pc:sldMk cId="3718158941" sldId="298"/>
            <ac:picMk id="5" creationId="{ABEEE23D-2D50-74F3-0168-DAFC09BF38BC}"/>
          </ac:picMkLst>
        </pc:picChg>
        <pc:picChg chg="mod">
          <ac:chgData name="Richard Allin" userId="feda722f-d556-4a92-a58e-279c634fffad" providerId="ADAL" clId="{D1314F86-DD86-427C-9814-33981886558D}" dt="2023-02-07T15:59:44.768" v="364" actId="962"/>
          <ac:picMkLst>
            <pc:docMk/>
            <pc:sldMk cId="3718158941" sldId="298"/>
            <ac:picMk id="9" creationId="{D5BFDF98-D395-4AF0-820D-52F3BB68216C}"/>
          </ac:picMkLst>
        </pc:picChg>
        <pc:picChg chg="mod">
          <ac:chgData name="Richard Allin" userId="feda722f-d556-4a92-a58e-279c634fffad" providerId="ADAL" clId="{D1314F86-DD86-427C-9814-33981886558D}" dt="2023-02-07T15:59:48.939" v="368" actId="962"/>
          <ac:picMkLst>
            <pc:docMk/>
            <pc:sldMk cId="3718158941" sldId="298"/>
            <ac:picMk id="12" creationId="{6DA50B7D-22E3-752A-8E72-C24827C96CD4}"/>
          </ac:picMkLst>
        </pc:picChg>
      </pc:sldChg>
      <pc:sldChg chg="modSp">
        <pc:chgData name="Richard Allin" userId="feda722f-d556-4a92-a58e-279c634fffad" providerId="ADAL" clId="{D1314F86-DD86-427C-9814-33981886558D}" dt="2023-02-07T16:00:11.085" v="378" actId="962"/>
        <pc:sldMkLst>
          <pc:docMk/>
          <pc:sldMk cId="1386527410" sldId="299"/>
        </pc:sldMkLst>
        <pc:picChg chg="mod">
          <ac:chgData name="Richard Allin" userId="feda722f-d556-4a92-a58e-279c634fffad" providerId="ADAL" clId="{D1314F86-DD86-427C-9814-33981886558D}" dt="2023-02-07T16:00:05.973" v="376" actId="962"/>
          <ac:picMkLst>
            <pc:docMk/>
            <pc:sldMk cId="1386527410" sldId="299"/>
            <ac:picMk id="4" creationId="{15671F19-C347-6E7C-28FF-313F94E856DC}"/>
          </ac:picMkLst>
        </pc:picChg>
        <pc:picChg chg="mod">
          <ac:chgData name="Richard Allin" userId="feda722f-d556-4a92-a58e-279c634fffad" providerId="ADAL" clId="{D1314F86-DD86-427C-9814-33981886558D}" dt="2023-02-07T16:00:11.085" v="378" actId="962"/>
          <ac:picMkLst>
            <pc:docMk/>
            <pc:sldMk cId="1386527410" sldId="299"/>
            <ac:picMk id="7" creationId="{A7E9E043-07B4-08C3-7F1A-E5E061C10771}"/>
          </ac:picMkLst>
        </pc:picChg>
      </pc:sldChg>
      <pc:sldChg chg="modSp mod">
        <pc:chgData name="Richard Allin" userId="feda722f-d556-4a92-a58e-279c634fffad" providerId="ADAL" clId="{D1314F86-DD86-427C-9814-33981886558D}" dt="2023-02-07T16:00:20.567" v="380" actId="962"/>
        <pc:sldMkLst>
          <pc:docMk/>
          <pc:sldMk cId="3371133688" sldId="300"/>
        </pc:sldMkLst>
        <pc:picChg chg="mod">
          <ac:chgData name="Richard Allin" userId="feda722f-d556-4a92-a58e-279c634fffad" providerId="ADAL" clId="{D1314F86-DD86-427C-9814-33981886558D}" dt="2023-02-07T16:00:20.567" v="380" actId="962"/>
          <ac:picMkLst>
            <pc:docMk/>
            <pc:sldMk cId="3371133688" sldId="300"/>
            <ac:picMk id="10" creationId="{83AC6268-AE43-F833-57AE-F86874CFD1BB}"/>
          </ac:picMkLst>
        </pc:picChg>
      </pc:sldChg>
      <pc:sldChg chg="modSp">
        <pc:chgData name="Richard Allin" userId="feda722f-d556-4a92-a58e-279c634fffad" providerId="ADAL" clId="{D1314F86-DD86-427C-9814-33981886558D}" dt="2023-02-07T16:00:25.919" v="382" actId="962"/>
        <pc:sldMkLst>
          <pc:docMk/>
          <pc:sldMk cId="1341099545" sldId="301"/>
        </pc:sldMkLst>
        <pc:picChg chg="mod">
          <ac:chgData name="Richard Allin" userId="feda722f-d556-4a92-a58e-279c634fffad" providerId="ADAL" clId="{D1314F86-DD86-427C-9814-33981886558D}" dt="2023-02-07T16:00:25.919" v="382" actId="962"/>
          <ac:picMkLst>
            <pc:docMk/>
            <pc:sldMk cId="1341099545" sldId="301"/>
            <ac:picMk id="7" creationId="{D99797A4-C1F7-6509-80B7-EB6656CFCB5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BB0A1-80B8-4128-9A6B-37356BA2C1FB}"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2F74-790E-4343-B281-9492E91D3894}" type="slidenum">
              <a:rPr lang="en-GB" smtClean="0"/>
              <a:t>‹#›</a:t>
            </a:fld>
            <a:endParaRPr lang="en-GB"/>
          </a:p>
        </p:txBody>
      </p:sp>
    </p:spTree>
    <p:extLst>
      <p:ext uri="{BB962C8B-B14F-4D97-AF65-F5344CB8AC3E}">
        <p14:creationId xmlns:p14="http://schemas.microsoft.com/office/powerpoint/2010/main" val="371625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11</a:t>
            </a:fld>
            <a:endParaRPr lang="en-GB"/>
          </a:p>
        </p:txBody>
      </p:sp>
    </p:spTree>
    <p:extLst>
      <p:ext uri="{BB962C8B-B14F-4D97-AF65-F5344CB8AC3E}">
        <p14:creationId xmlns:p14="http://schemas.microsoft.com/office/powerpoint/2010/main" val="601914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27</a:t>
            </a:fld>
            <a:endParaRPr lang="en-GB"/>
          </a:p>
        </p:txBody>
      </p:sp>
    </p:spTree>
    <p:extLst>
      <p:ext uri="{BB962C8B-B14F-4D97-AF65-F5344CB8AC3E}">
        <p14:creationId xmlns:p14="http://schemas.microsoft.com/office/powerpoint/2010/main" val="229908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31</a:t>
            </a:fld>
            <a:endParaRPr lang="en-GB"/>
          </a:p>
        </p:txBody>
      </p:sp>
    </p:spTree>
    <p:extLst>
      <p:ext uri="{BB962C8B-B14F-4D97-AF65-F5344CB8AC3E}">
        <p14:creationId xmlns:p14="http://schemas.microsoft.com/office/powerpoint/2010/main" val="294907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32</a:t>
            </a:fld>
            <a:endParaRPr lang="en-GB"/>
          </a:p>
        </p:txBody>
      </p:sp>
    </p:spTree>
    <p:extLst>
      <p:ext uri="{BB962C8B-B14F-4D97-AF65-F5344CB8AC3E}">
        <p14:creationId xmlns:p14="http://schemas.microsoft.com/office/powerpoint/2010/main" val="161331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13</a:t>
            </a:fld>
            <a:endParaRPr lang="en-GB"/>
          </a:p>
        </p:txBody>
      </p:sp>
    </p:spTree>
    <p:extLst>
      <p:ext uri="{BB962C8B-B14F-4D97-AF65-F5344CB8AC3E}">
        <p14:creationId xmlns:p14="http://schemas.microsoft.com/office/powerpoint/2010/main" val="197867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18</a:t>
            </a:fld>
            <a:endParaRPr lang="en-GB"/>
          </a:p>
        </p:txBody>
      </p:sp>
    </p:spTree>
    <p:extLst>
      <p:ext uri="{BB962C8B-B14F-4D97-AF65-F5344CB8AC3E}">
        <p14:creationId xmlns:p14="http://schemas.microsoft.com/office/powerpoint/2010/main" val="375817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20</a:t>
            </a:fld>
            <a:endParaRPr lang="en-GB"/>
          </a:p>
        </p:txBody>
      </p:sp>
    </p:spTree>
    <p:extLst>
      <p:ext uri="{BB962C8B-B14F-4D97-AF65-F5344CB8AC3E}">
        <p14:creationId xmlns:p14="http://schemas.microsoft.com/office/powerpoint/2010/main" val="403900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21</a:t>
            </a:fld>
            <a:endParaRPr lang="en-GB"/>
          </a:p>
        </p:txBody>
      </p:sp>
    </p:spTree>
    <p:extLst>
      <p:ext uri="{BB962C8B-B14F-4D97-AF65-F5344CB8AC3E}">
        <p14:creationId xmlns:p14="http://schemas.microsoft.com/office/powerpoint/2010/main" val="76636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23</a:t>
            </a:fld>
            <a:endParaRPr lang="en-GB"/>
          </a:p>
        </p:txBody>
      </p:sp>
    </p:spTree>
    <p:extLst>
      <p:ext uri="{BB962C8B-B14F-4D97-AF65-F5344CB8AC3E}">
        <p14:creationId xmlns:p14="http://schemas.microsoft.com/office/powerpoint/2010/main" val="128050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24</a:t>
            </a:fld>
            <a:endParaRPr lang="en-GB"/>
          </a:p>
        </p:txBody>
      </p:sp>
    </p:spTree>
    <p:extLst>
      <p:ext uri="{BB962C8B-B14F-4D97-AF65-F5344CB8AC3E}">
        <p14:creationId xmlns:p14="http://schemas.microsoft.com/office/powerpoint/2010/main" val="380176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25</a:t>
            </a:fld>
            <a:endParaRPr lang="en-GB"/>
          </a:p>
        </p:txBody>
      </p:sp>
    </p:spTree>
    <p:extLst>
      <p:ext uri="{BB962C8B-B14F-4D97-AF65-F5344CB8AC3E}">
        <p14:creationId xmlns:p14="http://schemas.microsoft.com/office/powerpoint/2010/main" val="386813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02F74-790E-4343-B281-9492E91D3894}" type="slidenum">
              <a:rPr lang="en-GB" smtClean="0"/>
              <a:t>26</a:t>
            </a:fld>
            <a:endParaRPr lang="en-GB"/>
          </a:p>
        </p:txBody>
      </p:sp>
    </p:spTree>
    <p:extLst>
      <p:ext uri="{BB962C8B-B14F-4D97-AF65-F5344CB8AC3E}">
        <p14:creationId xmlns:p14="http://schemas.microsoft.com/office/powerpoint/2010/main" val="135428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6" y="1269"/>
            <a:ext cx="9139486" cy="5140960"/>
          </a:xfrm>
          <a:prstGeom prst="rect">
            <a:avLst/>
          </a:prstGeom>
        </p:spPr>
      </p:pic>
    </p:spTree>
    <p:extLst>
      <p:ext uri="{BB962C8B-B14F-4D97-AF65-F5344CB8AC3E}">
        <p14:creationId xmlns:p14="http://schemas.microsoft.com/office/powerpoint/2010/main" val="38682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57" y="0"/>
            <a:ext cx="9139484" cy="5143499"/>
          </a:xfrm>
          <a:prstGeom prst="rect">
            <a:avLst/>
          </a:prstGeom>
        </p:spPr>
      </p:pic>
    </p:spTree>
    <p:extLst>
      <p:ext uri="{BB962C8B-B14F-4D97-AF65-F5344CB8AC3E}">
        <p14:creationId xmlns:p14="http://schemas.microsoft.com/office/powerpoint/2010/main" val="327816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3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7" cy="5143500"/>
          </a:xfrm>
          <a:prstGeom prst="rect">
            <a:avLst/>
          </a:prstGeom>
        </p:spPr>
      </p:pic>
    </p:spTree>
    <p:extLst>
      <p:ext uri="{BB962C8B-B14F-4D97-AF65-F5344CB8AC3E}">
        <p14:creationId xmlns:p14="http://schemas.microsoft.com/office/powerpoint/2010/main" val="242299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14273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426313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56" y="0"/>
            <a:ext cx="9139487" cy="5143500"/>
          </a:xfrm>
          <a:prstGeom prst="rect">
            <a:avLst/>
          </a:prstGeom>
        </p:spPr>
      </p:pic>
    </p:spTree>
    <p:extLst>
      <p:ext uri="{BB962C8B-B14F-4D97-AF65-F5344CB8AC3E}">
        <p14:creationId xmlns:p14="http://schemas.microsoft.com/office/powerpoint/2010/main" val="76311279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49" r:id="rId3"/>
    <p:sldLayoutId id="2147483650" r:id="rId4"/>
    <p:sldLayoutId id="2147483656" r:id="rId5"/>
    <p:sldLayoutId id="214748365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1.jpeg"/><Relationship Id="rId5" Type="http://schemas.microsoft.com/office/2007/relationships/hdphoto" Target="../media/hdphoto6.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emf"/><Relationship Id="rId5" Type="http://schemas.microsoft.com/office/2007/relationships/hdphoto" Target="../media/hdphoto7.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hyperlink" Target="https://pxhere.com/en/photo/1175208"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sv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www.flickr.com/photos/comlibrary/16908511021" TargetMode="External"/><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79512" y="1419622"/>
            <a:ext cx="8497887" cy="15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4000" b="1" dirty="0">
                <a:solidFill>
                  <a:srgbClr val="00B0F0"/>
                </a:solidFill>
              </a:rPr>
              <a:t>Tissue Viability</a:t>
            </a:r>
          </a:p>
          <a:p>
            <a:pPr>
              <a:lnSpc>
                <a:spcPts val="6900"/>
              </a:lnSpc>
              <a:spcBef>
                <a:spcPct val="0"/>
              </a:spcBef>
              <a:buFontTx/>
              <a:buNone/>
            </a:pPr>
            <a:r>
              <a:rPr lang="en-GB" altLang="en-US" sz="5400" b="1" dirty="0">
                <a:solidFill>
                  <a:schemeClr val="bg1"/>
                </a:solidFill>
              </a:rPr>
              <a:t>Pressure Ulcer Training</a:t>
            </a:r>
          </a:p>
        </p:txBody>
      </p:sp>
      <p:sp>
        <p:nvSpPr>
          <p:cNvPr id="7" name="TextBox 4"/>
          <p:cNvSpPr txBox="1">
            <a:spLocks noChangeArrowheads="1"/>
          </p:cNvSpPr>
          <p:nvPr/>
        </p:nvSpPr>
        <p:spPr bwMode="auto">
          <a:xfrm>
            <a:off x="474985" y="4515966"/>
            <a:ext cx="834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a:spcBef>
                <a:spcPct val="0"/>
              </a:spcBef>
              <a:buFontTx/>
              <a:buNone/>
            </a:pPr>
            <a:r>
              <a:rPr lang="en-GB" altLang="en-US" sz="1800" dirty="0">
                <a:solidFill>
                  <a:srgbClr val="00B0F0"/>
                </a:solidFill>
              </a:rPr>
              <a:t>Stacey Evans-Charles, Nkamba Sende, Mikyung Bailey</a:t>
            </a:r>
            <a:endParaRPr lang="en-GB" altLang="en-US" sz="1800" b="1" dirty="0">
              <a:solidFill>
                <a:srgbClr val="00B0F0"/>
              </a:solidFill>
            </a:endParaRPr>
          </a:p>
        </p:txBody>
      </p:sp>
      <p:sp>
        <p:nvSpPr>
          <p:cNvPr id="2" name="TextBox 1">
            <a:extLst>
              <a:ext uri="{FF2B5EF4-FFF2-40B4-BE49-F238E27FC236}">
                <a16:creationId xmlns:a16="http://schemas.microsoft.com/office/drawing/2014/main" id="{CC609DD8-EC81-FA35-A81C-78F053C2431B}"/>
              </a:ext>
            </a:extLst>
          </p:cNvPr>
          <p:cNvSpPr txBox="1"/>
          <p:nvPr/>
        </p:nvSpPr>
        <p:spPr>
          <a:xfrm>
            <a:off x="5796136" y="3178396"/>
            <a:ext cx="3024336" cy="369332"/>
          </a:xfrm>
          <a:prstGeom prst="rect">
            <a:avLst/>
          </a:prstGeom>
          <a:noFill/>
        </p:spPr>
        <p:txBody>
          <a:bodyPr wrap="square" rtlCol="0">
            <a:spAutoFit/>
          </a:bodyPr>
          <a:lstStyle/>
          <a:p>
            <a:r>
              <a:rPr lang="en-GB" b="1" dirty="0">
                <a:solidFill>
                  <a:srgbClr val="C00000"/>
                </a:solidFill>
              </a:rPr>
              <a:t>Warning: Graphic Content</a:t>
            </a:r>
          </a:p>
        </p:txBody>
      </p:sp>
    </p:spTree>
    <p:extLst>
      <p:ext uri="{BB962C8B-B14F-4D97-AF65-F5344CB8AC3E}">
        <p14:creationId xmlns:p14="http://schemas.microsoft.com/office/powerpoint/2010/main" val="347257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The Impact of Pressure Ulcers…</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3" name="TextBox 2">
            <a:extLst>
              <a:ext uri="{FF2B5EF4-FFF2-40B4-BE49-F238E27FC236}">
                <a16:creationId xmlns:a16="http://schemas.microsoft.com/office/drawing/2014/main" id="{6B3C63B2-4CFD-549D-ACF4-665A5F99E008}"/>
              </a:ext>
            </a:extLst>
          </p:cNvPr>
          <p:cNvSpPr txBox="1"/>
          <p:nvPr/>
        </p:nvSpPr>
        <p:spPr>
          <a:xfrm>
            <a:off x="827584" y="1563638"/>
            <a:ext cx="3701654" cy="1938992"/>
          </a:xfrm>
          <a:prstGeom prst="rect">
            <a:avLst/>
          </a:prstGeom>
          <a:noFill/>
        </p:spPr>
        <p:txBody>
          <a:bodyPr wrap="none" rtlCol="0">
            <a:spAutoFit/>
          </a:bodyPr>
          <a:lstStyle/>
          <a:p>
            <a:r>
              <a:rPr lang="en-GB" sz="2400" b="1" dirty="0">
                <a:solidFill>
                  <a:srgbClr val="41B6E6"/>
                </a:solidFill>
              </a:rPr>
              <a:t>On the patient?</a:t>
            </a:r>
          </a:p>
          <a:p>
            <a:endParaRPr lang="en-GB" sz="2400" b="1" dirty="0">
              <a:solidFill>
                <a:srgbClr val="41B6E6"/>
              </a:solidFill>
            </a:endParaRPr>
          </a:p>
          <a:p>
            <a:r>
              <a:rPr lang="en-GB" sz="2400" b="1" dirty="0">
                <a:solidFill>
                  <a:srgbClr val="41B6E6"/>
                </a:solidFill>
              </a:rPr>
              <a:t>On the NHS?</a:t>
            </a:r>
          </a:p>
          <a:p>
            <a:endParaRPr lang="en-GB" sz="2400" b="1" dirty="0">
              <a:solidFill>
                <a:srgbClr val="41B6E6"/>
              </a:solidFill>
            </a:endParaRPr>
          </a:p>
          <a:p>
            <a:r>
              <a:rPr lang="en-GB" sz="2400" b="1" dirty="0">
                <a:solidFill>
                  <a:srgbClr val="41B6E6"/>
                </a:solidFill>
              </a:rPr>
              <a:t>On your individual roles</a:t>
            </a:r>
          </a:p>
        </p:txBody>
      </p:sp>
      <p:grpSp>
        <p:nvGrpSpPr>
          <p:cNvPr id="23" name="Group 22">
            <a:extLst>
              <a:ext uri="{FF2B5EF4-FFF2-40B4-BE49-F238E27FC236}">
                <a16:creationId xmlns:a16="http://schemas.microsoft.com/office/drawing/2014/main" id="{723F1925-78B2-C370-1298-258CB105E66D}"/>
              </a:ext>
              <a:ext uri="{C183D7F6-B498-43B3-948B-1728B52AA6E4}">
                <adec:decorative xmlns:adec="http://schemas.microsoft.com/office/drawing/2017/decorative" val="1"/>
              </a:ext>
            </a:extLst>
          </p:cNvPr>
          <p:cNvGrpSpPr/>
          <p:nvPr/>
        </p:nvGrpSpPr>
        <p:grpSpPr>
          <a:xfrm>
            <a:off x="4860032" y="1255032"/>
            <a:ext cx="3240360" cy="2612862"/>
            <a:chOff x="4860032" y="1255032"/>
            <a:chExt cx="3240360" cy="2612862"/>
          </a:xfrm>
        </p:grpSpPr>
        <p:grpSp>
          <p:nvGrpSpPr>
            <p:cNvPr id="22" name="Group 21">
              <a:extLst>
                <a:ext uri="{FF2B5EF4-FFF2-40B4-BE49-F238E27FC236}">
                  <a16:creationId xmlns:a16="http://schemas.microsoft.com/office/drawing/2014/main" id="{B168D28B-0CAA-4F17-2142-B4F33D81DECA}"/>
                </a:ext>
              </a:extLst>
            </p:cNvPr>
            <p:cNvGrpSpPr/>
            <p:nvPr/>
          </p:nvGrpSpPr>
          <p:grpSpPr>
            <a:xfrm>
              <a:off x="4860032" y="1255032"/>
              <a:ext cx="1800200" cy="1028686"/>
              <a:chOff x="4860032" y="987574"/>
              <a:chExt cx="1800200" cy="1028686"/>
            </a:xfrm>
          </p:grpSpPr>
          <p:sp>
            <p:nvSpPr>
              <p:cNvPr id="5" name="Cloud 4">
                <a:extLst>
                  <a:ext uri="{FF2B5EF4-FFF2-40B4-BE49-F238E27FC236}">
                    <a16:creationId xmlns:a16="http://schemas.microsoft.com/office/drawing/2014/main" id="{D99DE229-B391-8224-3D35-29DD9BFF1851}"/>
                  </a:ext>
                </a:extLst>
              </p:cNvPr>
              <p:cNvSpPr/>
              <p:nvPr/>
            </p:nvSpPr>
            <p:spPr>
              <a:xfrm>
                <a:off x="4860032" y="987574"/>
                <a:ext cx="1800200" cy="1028686"/>
              </a:xfrm>
              <a:prstGeom prst="cloud">
                <a:avLst/>
              </a:prstGeom>
              <a:solidFill>
                <a:schemeClr val="bg1"/>
              </a:soli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ling with solid fill">
                <a:extLst>
                  <a:ext uri="{FF2B5EF4-FFF2-40B4-BE49-F238E27FC236}">
                    <a16:creationId xmlns:a16="http://schemas.microsoft.com/office/drawing/2014/main" id="{D531EC66-A18D-51C6-C43F-8EDA200C7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7557" y="1066687"/>
                <a:ext cx="853244" cy="853244"/>
              </a:xfrm>
              <a:prstGeom prst="rect">
                <a:avLst/>
              </a:prstGeom>
            </p:spPr>
          </p:pic>
        </p:grpSp>
        <p:grpSp>
          <p:nvGrpSpPr>
            <p:cNvPr id="21" name="Group 20">
              <a:extLst>
                <a:ext uri="{FF2B5EF4-FFF2-40B4-BE49-F238E27FC236}">
                  <a16:creationId xmlns:a16="http://schemas.microsoft.com/office/drawing/2014/main" id="{142EB65C-555E-C96E-F104-A96833CA8841}"/>
                </a:ext>
              </a:extLst>
            </p:cNvPr>
            <p:cNvGrpSpPr/>
            <p:nvPr/>
          </p:nvGrpSpPr>
          <p:grpSpPr>
            <a:xfrm>
              <a:off x="6300192" y="1886885"/>
              <a:ext cx="1800200" cy="1028686"/>
              <a:chOff x="6300192" y="1619427"/>
              <a:chExt cx="1800200" cy="1028686"/>
            </a:xfrm>
          </p:grpSpPr>
          <p:sp>
            <p:nvSpPr>
              <p:cNvPr id="11" name="Cloud 10">
                <a:extLst>
                  <a:ext uri="{FF2B5EF4-FFF2-40B4-BE49-F238E27FC236}">
                    <a16:creationId xmlns:a16="http://schemas.microsoft.com/office/drawing/2014/main" id="{2DF5A92F-54ED-A917-E25C-ACC5CC31BE2E}"/>
                  </a:ext>
                </a:extLst>
              </p:cNvPr>
              <p:cNvSpPr/>
              <p:nvPr/>
            </p:nvSpPr>
            <p:spPr>
              <a:xfrm>
                <a:off x="6300192" y="1619427"/>
                <a:ext cx="1800200" cy="1028686"/>
              </a:xfrm>
              <a:prstGeom prst="cloud">
                <a:avLst/>
              </a:prstGeom>
              <a:solidFill>
                <a:schemeClr val="bg1"/>
              </a:soli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889F6B68-1186-F709-0D19-8CC312F54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5466" y="1950581"/>
                <a:ext cx="806572" cy="324831"/>
              </a:xfrm>
              <a:prstGeom prst="rect">
                <a:avLst/>
              </a:prstGeom>
            </p:spPr>
          </p:pic>
        </p:grpSp>
        <p:grpSp>
          <p:nvGrpSpPr>
            <p:cNvPr id="20" name="Group 19">
              <a:extLst>
                <a:ext uri="{FF2B5EF4-FFF2-40B4-BE49-F238E27FC236}">
                  <a16:creationId xmlns:a16="http://schemas.microsoft.com/office/drawing/2014/main" id="{719BA5F8-2D38-B84F-8BBA-74FB0272EA30}"/>
                </a:ext>
              </a:extLst>
            </p:cNvPr>
            <p:cNvGrpSpPr/>
            <p:nvPr/>
          </p:nvGrpSpPr>
          <p:grpSpPr>
            <a:xfrm>
              <a:off x="5069298" y="2839208"/>
              <a:ext cx="1800200" cy="1028686"/>
              <a:chOff x="5069298" y="2571750"/>
              <a:chExt cx="1800200" cy="1028686"/>
            </a:xfrm>
          </p:grpSpPr>
          <p:sp>
            <p:nvSpPr>
              <p:cNvPr id="14" name="Cloud 13">
                <a:extLst>
                  <a:ext uri="{FF2B5EF4-FFF2-40B4-BE49-F238E27FC236}">
                    <a16:creationId xmlns:a16="http://schemas.microsoft.com/office/drawing/2014/main" id="{2E167AF7-C326-F502-2AB8-A620BA753F8D}"/>
                  </a:ext>
                </a:extLst>
              </p:cNvPr>
              <p:cNvSpPr/>
              <p:nvPr/>
            </p:nvSpPr>
            <p:spPr>
              <a:xfrm>
                <a:off x="5069298" y="2571750"/>
                <a:ext cx="1800200" cy="1028686"/>
              </a:xfrm>
              <a:prstGeom prst="cloud">
                <a:avLst/>
              </a:prstGeom>
              <a:solidFill>
                <a:schemeClr val="bg1"/>
              </a:soli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423B8621-1E63-549F-E872-5C0FE3377FDE}"/>
                  </a:ext>
                </a:extLst>
              </p:cNvPr>
              <p:cNvGrpSpPr/>
              <p:nvPr/>
            </p:nvGrpSpPr>
            <p:grpSpPr>
              <a:xfrm>
                <a:off x="5580112" y="2729753"/>
                <a:ext cx="747158" cy="794265"/>
                <a:chOff x="3275856" y="1165061"/>
                <a:chExt cx="1753344" cy="1863889"/>
              </a:xfrm>
            </p:grpSpPr>
            <p:pic>
              <p:nvPicPr>
                <p:cNvPr id="16" name="Graphic 15" descr="Female Profile with solid fill">
                  <a:extLst>
                    <a:ext uri="{FF2B5EF4-FFF2-40B4-BE49-F238E27FC236}">
                      <a16:creationId xmlns:a16="http://schemas.microsoft.com/office/drawing/2014/main" id="{B46F40D4-3CFA-F617-0385-3AEDF5B6C2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5856" y="1275606"/>
                  <a:ext cx="1753344" cy="1753344"/>
                </a:xfrm>
                <a:prstGeom prst="rect">
                  <a:avLst/>
                </a:prstGeom>
              </p:spPr>
            </p:pic>
            <p:sp>
              <p:nvSpPr>
                <p:cNvPr id="17" name="Trapezoid 16">
                  <a:extLst>
                    <a:ext uri="{FF2B5EF4-FFF2-40B4-BE49-F238E27FC236}">
                      <a16:creationId xmlns:a16="http://schemas.microsoft.com/office/drawing/2014/main" id="{D39E2598-8551-25FC-F605-B45E8DC82E96}"/>
                    </a:ext>
                  </a:extLst>
                </p:cNvPr>
                <p:cNvSpPr/>
                <p:nvPr/>
              </p:nvSpPr>
              <p:spPr>
                <a:xfrm flipV="1">
                  <a:off x="3826282" y="1165061"/>
                  <a:ext cx="660648" cy="365106"/>
                </a:xfrm>
                <a:prstGeom prst="trapezoid">
                  <a:avLst/>
                </a:prstGeom>
                <a:solidFill>
                  <a:schemeClr val="bg1"/>
                </a:soli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ross 17">
                  <a:extLst>
                    <a:ext uri="{FF2B5EF4-FFF2-40B4-BE49-F238E27FC236}">
                      <a16:creationId xmlns:a16="http://schemas.microsoft.com/office/drawing/2014/main" id="{80DCB034-5151-C5EA-1040-BFA0F03675C1}"/>
                    </a:ext>
                  </a:extLst>
                </p:cNvPr>
                <p:cNvSpPr/>
                <p:nvPr/>
              </p:nvSpPr>
              <p:spPr>
                <a:xfrm>
                  <a:off x="4052024" y="1220333"/>
                  <a:ext cx="254561" cy="254561"/>
                </a:xfrm>
                <a:prstGeom prst="plus">
                  <a:avLst>
                    <a:gd name="adj" fmla="val 26851"/>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327268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Risk Assessment</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A8872D83-2C66-8734-6C27-86D83B5B97D3}"/>
              </a:ext>
            </a:extLst>
          </p:cNvPr>
          <p:cNvSpPr txBox="1"/>
          <p:nvPr/>
        </p:nvSpPr>
        <p:spPr>
          <a:xfrm>
            <a:off x="436790" y="1347614"/>
            <a:ext cx="3092531" cy="338554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Waterlow Score</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Mobility</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Incontinence</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PMH</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Social History</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Psychological</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Medication</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Nutrition and Diet</a:t>
            </a:r>
            <a:endParaRPr lang="en-GB"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31" name="Group 30">
            <a:extLst>
              <a:ext uri="{FF2B5EF4-FFF2-40B4-BE49-F238E27FC236}">
                <a16:creationId xmlns:a16="http://schemas.microsoft.com/office/drawing/2014/main" id="{97DF43BB-6DFC-B594-9BDC-63936EEE2964}"/>
              </a:ext>
              <a:ext uri="{C183D7F6-B498-43B3-948B-1728B52AA6E4}">
                <adec:decorative xmlns:adec="http://schemas.microsoft.com/office/drawing/2017/decorative" val="1"/>
              </a:ext>
            </a:extLst>
          </p:cNvPr>
          <p:cNvGrpSpPr/>
          <p:nvPr/>
        </p:nvGrpSpPr>
        <p:grpSpPr>
          <a:xfrm>
            <a:off x="4644008" y="1325251"/>
            <a:ext cx="3214340" cy="3344759"/>
            <a:chOff x="4381996" y="1316389"/>
            <a:chExt cx="3214340" cy="3344759"/>
          </a:xfrm>
        </p:grpSpPr>
        <p:sp>
          <p:nvSpPr>
            <p:cNvPr id="18" name="Oval 17">
              <a:extLst>
                <a:ext uri="{FF2B5EF4-FFF2-40B4-BE49-F238E27FC236}">
                  <a16:creationId xmlns:a16="http://schemas.microsoft.com/office/drawing/2014/main" id="{C347B057-56F9-E186-B436-F6066CBB5E8A}"/>
                </a:ext>
              </a:extLst>
            </p:cNvPr>
            <p:cNvSpPr/>
            <p:nvPr/>
          </p:nvSpPr>
          <p:spPr>
            <a:xfrm>
              <a:off x="4381996" y="1316389"/>
              <a:ext cx="1169972" cy="1169972"/>
            </a:xfrm>
            <a:prstGeom prst="ellipse">
              <a:avLst/>
            </a:prstGeom>
            <a:solidFill>
              <a:srgbClr val="C02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a:latin typeface="Segoe UI" panose="020B0502040204020203" pitchFamily="34" charset="0"/>
                  <a:cs typeface="Segoe UI" panose="020B0502040204020203" pitchFamily="34" charset="0"/>
                </a:rPr>
                <a:t>!</a:t>
              </a:r>
            </a:p>
          </p:txBody>
        </p:sp>
        <p:grpSp>
          <p:nvGrpSpPr>
            <p:cNvPr id="30" name="Group 29">
              <a:extLst>
                <a:ext uri="{FF2B5EF4-FFF2-40B4-BE49-F238E27FC236}">
                  <a16:creationId xmlns:a16="http://schemas.microsoft.com/office/drawing/2014/main" id="{355208B8-357B-F248-1D36-A0658238B4BB}"/>
                </a:ext>
              </a:extLst>
            </p:cNvPr>
            <p:cNvGrpSpPr/>
            <p:nvPr/>
          </p:nvGrpSpPr>
          <p:grpSpPr>
            <a:xfrm>
              <a:off x="4598020" y="1662832"/>
              <a:ext cx="2998316" cy="2998316"/>
              <a:chOff x="4598020" y="1662832"/>
              <a:chExt cx="2998316" cy="2998316"/>
            </a:xfrm>
          </p:grpSpPr>
          <p:sp>
            <p:nvSpPr>
              <p:cNvPr id="19" name="Rectangle 18">
                <a:extLst>
                  <a:ext uri="{FF2B5EF4-FFF2-40B4-BE49-F238E27FC236}">
                    <a16:creationId xmlns:a16="http://schemas.microsoft.com/office/drawing/2014/main" id="{AA7AEA9E-5CFC-3C0B-1FA1-780EAB5E7840}"/>
                  </a:ext>
                </a:extLst>
              </p:cNvPr>
              <p:cNvSpPr/>
              <p:nvPr/>
            </p:nvSpPr>
            <p:spPr>
              <a:xfrm>
                <a:off x="5209618" y="1945669"/>
                <a:ext cx="1770175" cy="243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1ED8DD0-2461-4CAE-98FD-950909FCE554}"/>
                  </a:ext>
                </a:extLst>
              </p:cNvPr>
              <p:cNvCxnSpPr>
                <a:cxnSpLocks/>
              </p:cNvCxnSpPr>
              <p:nvPr/>
            </p:nvCxnSpPr>
            <p:spPr>
              <a:xfrm>
                <a:off x="7110123" y="2038728"/>
                <a:ext cx="0" cy="2455825"/>
              </a:xfrm>
              <a:prstGeom prst="line">
                <a:avLst/>
              </a:prstGeom>
              <a:ln w="50800">
                <a:solidFill>
                  <a:srgbClr val="78BE2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8D7A6E-1ECB-AA24-FF07-95C1E046A3AB}"/>
                  </a:ext>
                </a:extLst>
              </p:cNvPr>
              <p:cNvCxnSpPr>
                <a:cxnSpLocks/>
              </p:cNvCxnSpPr>
              <p:nvPr/>
            </p:nvCxnSpPr>
            <p:spPr>
              <a:xfrm flipH="1">
                <a:off x="5390108" y="4485723"/>
                <a:ext cx="1742071" cy="0"/>
              </a:xfrm>
              <a:prstGeom prst="line">
                <a:avLst/>
              </a:prstGeom>
              <a:ln w="50800">
                <a:solidFill>
                  <a:srgbClr val="78BE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4F82CD-1B78-54C4-D62E-0A3FA3674696}"/>
                  </a:ext>
                </a:extLst>
              </p:cNvPr>
              <p:cNvCxnSpPr>
                <a:cxnSpLocks/>
              </p:cNvCxnSpPr>
              <p:nvPr/>
            </p:nvCxnSpPr>
            <p:spPr>
              <a:xfrm>
                <a:off x="5390108" y="4429692"/>
                <a:ext cx="168719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3F6873-5E00-CBCE-2F0B-15156BC94D96}"/>
                  </a:ext>
                </a:extLst>
              </p:cNvPr>
              <p:cNvCxnSpPr>
                <a:cxnSpLocks/>
              </p:cNvCxnSpPr>
              <p:nvPr/>
            </p:nvCxnSpPr>
            <p:spPr>
              <a:xfrm>
                <a:off x="7052324" y="2038730"/>
                <a:ext cx="0" cy="23587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hecklist outline">
                <a:extLst>
                  <a:ext uri="{FF2B5EF4-FFF2-40B4-BE49-F238E27FC236}">
                    <a16:creationId xmlns:a16="http://schemas.microsoft.com/office/drawing/2014/main" id="{615580DD-D860-0EA7-F6DC-8D69D9B412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8020" y="1662832"/>
                <a:ext cx="2998316" cy="2998316"/>
              </a:xfrm>
              <a:prstGeom prst="rect">
                <a:avLst/>
              </a:prstGeom>
            </p:spPr>
          </p:pic>
        </p:grpSp>
      </p:grpSp>
    </p:spTree>
    <p:extLst>
      <p:ext uri="{BB962C8B-B14F-4D97-AF65-F5344CB8AC3E}">
        <p14:creationId xmlns:p14="http://schemas.microsoft.com/office/powerpoint/2010/main" val="3061841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6624736" cy="1077218"/>
          </a:xfrm>
          <a:prstGeom prst="rect">
            <a:avLst/>
          </a:prstGeom>
          <a:noFill/>
        </p:spPr>
        <p:txBody>
          <a:bodyPr wrap="square">
            <a:spAutoFit/>
          </a:bodyPr>
          <a:lstStyle/>
          <a:p>
            <a:pPr>
              <a:defRPr/>
            </a:pPr>
            <a:r>
              <a:rPr lang="en-GB" altLang="en-US" sz="3200" b="1" kern="0" dirty="0">
                <a:solidFill>
                  <a:srgbClr val="003087"/>
                </a:solidFill>
                <a:latin typeface="Arial" charset="0"/>
                <a:ea typeface="ＭＳ Ｐゴシック" pitchFamily="-16" charset="-128"/>
              </a:rPr>
              <a:t>Further Pressure Ulcer Risk Indicators</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25" name="Group 24">
            <a:extLst>
              <a:ext uri="{FF2B5EF4-FFF2-40B4-BE49-F238E27FC236}">
                <a16:creationId xmlns:a16="http://schemas.microsoft.com/office/drawing/2014/main" id="{E87CFAFB-7069-37CB-2616-9C042FD5659D}"/>
              </a:ext>
            </a:extLst>
          </p:cNvPr>
          <p:cNvGrpSpPr/>
          <p:nvPr/>
        </p:nvGrpSpPr>
        <p:grpSpPr>
          <a:xfrm>
            <a:off x="352103" y="1623967"/>
            <a:ext cx="8348104" cy="2387943"/>
            <a:chOff x="323528" y="1479950"/>
            <a:chExt cx="8348104" cy="2387943"/>
          </a:xfrm>
        </p:grpSpPr>
        <p:sp>
          <p:nvSpPr>
            <p:cNvPr id="4" name="Rectangle 3">
              <a:extLst>
                <a:ext uri="{FF2B5EF4-FFF2-40B4-BE49-F238E27FC236}">
                  <a16:creationId xmlns:a16="http://schemas.microsoft.com/office/drawing/2014/main" id="{B3159A87-C8A2-B006-1430-83E96AADDDC9}"/>
                </a:ext>
              </a:extLst>
            </p:cNvPr>
            <p:cNvSpPr/>
            <p:nvPr/>
          </p:nvSpPr>
          <p:spPr>
            <a:xfrm>
              <a:off x="323528" y="1779661"/>
              <a:ext cx="2088232" cy="20882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400" dirty="0"/>
                <a:t>Skin</a:t>
              </a:r>
            </a:p>
            <a:p>
              <a:pPr algn="ctr">
                <a:lnSpc>
                  <a:spcPct val="150000"/>
                </a:lnSpc>
              </a:pPr>
              <a:r>
                <a:rPr lang="en-GB" sz="1400" dirty="0"/>
                <a:t>Previous PU</a:t>
              </a:r>
            </a:p>
            <a:p>
              <a:pPr algn="ctr">
                <a:lnSpc>
                  <a:spcPct val="150000"/>
                </a:lnSpc>
              </a:pPr>
              <a:r>
                <a:rPr lang="en-GB" sz="1400" dirty="0"/>
                <a:t>Fragile Skin</a:t>
              </a:r>
            </a:p>
            <a:p>
              <a:pPr algn="ctr">
                <a:lnSpc>
                  <a:spcPct val="150000"/>
                </a:lnSpc>
              </a:pPr>
              <a:r>
                <a:rPr lang="en-GB" sz="1400" dirty="0"/>
                <a:t>Surgery</a:t>
              </a:r>
            </a:p>
          </p:txBody>
        </p:sp>
        <p:sp>
          <p:nvSpPr>
            <p:cNvPr id="7" name="Rectangle 6">
              <a:extLst>
                <a:ext uri="{FF2B5EF4-FFF2-40B4-BE49-F238E27FC236}">
                  <a16:creationId xmlns:a16="http://schemas.microsoft.com/office/drawing/2014/main" id="{D4626771-9FD2-DB14-5219-9754E42A694C}"/>
                </a:ext>
              </a:extLst>
            </p:cNvPr>
            <p:cNvSpPr/>
            <p:nvPr/>
          </p:nvSpPr>
          <p:spPr>
            <a:xfrm>
              <a:off x="2411760" y="1779661"/>
              <a:ext cx="2088232" cy="208823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400" dirty="0"/>
                <a:t>Surface</a:t>
              </a:r>
            </a:p>
            <a:p>
              <a:pPr algn="ctr">
                <a:lnSpc>
                  <a:spcPct val="150000"/>
                </a:lnSpc>
              </a:pPr>
              <a:r>
                <a:rPr lang="en-GB" sz="1400" dirty="0"/>
                <a:t>Equipment</a:t>
              </a:r>
            </a:p>
            <a:p>
              <a:pPr algn="ctr">
                <a:lnSpc>
                  <a:spcPct val="150000"/>
                </a:lnSpc>
              </a:pPr>
              <a:r>
                <a:rPr lang="en-GB" sz="1400" dirty="0"/>
                <a:t>Spinal Injury</a:t>
              </a:r>
            </a:p>
            <a:p>
              <a:pPr algn="ctr">
                <a:lnSpc>
                  <a:spcPct val="150000"/>
                </a:lnSpc>
              </a:pPr>
              <a:r>
                <a:rPr lang="en-GB" sz="1400" dirty="0"/>
                <a:t>Sensory Loss</a:t>
              </a:r>
            </a:p>
          </p:txBody>
        </p:sp>
        <p:sp>
          <p:nvSpPr>
            <p:cNvPr id="8" name="Rectangle 7">
              <a:extLst>
                <a:ext uri="{FF2B5EF4-FFF2-40B4-BE49-F238E27FC236}">
                  <a16:creationId xmlns:a16="http://schemas.microsoft.com/office/drawing/2014/main" id="{866EB4D0-1629-9BB7-5A9D-0AEDA12D6CB4}"/>
                </a:ext>
              </a:extLst>
            </p:cNvPr>
            <p:cNvSpPr/>
            <p:nvPr/>
          </p:nvSpPr>
          <p:spPr>
            <a:xfrm>
              <a:off x="4499992" y="1779661"/>
              <a:ext cx="2088232" cy="208823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400" dirty="0"/>
                <a:t>Keep Moving</a:t>
              </a:r>
            </a:p>
            <a:p>
              <a:pPr algn="ctr">
                <a:lnSpc>
                  <a:spcPct val="150000"/>
                </a:lnSpc>
              </a:pPr>
              <a:r>
                <a:rPr lang="en-GB" sz="1400" dirty="0"/>
                <a:t>Mobility</a:t>
              </a:r>
            </a:p>
            <a:p>
              <a:pPr algn="ctr">
                <a:lnSpc>
                  <a:spcPct val="150000"/>
                </a:lnSpc>
              </a:pPr>
              <a:r>
                <a:rPr lang="en-GB" sz="1400" dirty="0"/>
                <a:t>Fractured Hip</a:t>
              </a:r>
            </a:p>
            <a:p>
              <a:pPr algn="ctr">
                <a:lnSpc>
                  <a:spcPct val="150000"/>
                </a:lnSpc>
              </a:pPr>
              <a:r>
                <a:rPr lang="en-GB" sz="1400" dirty="0"/>
                <a:t>Vascular Disease</a:t>
              </a:r>
            </a:p>
            <a:p>
              <a:pPr algn="ctr">
                <a:lnSpc>
                  <a:spcPct val="150000"/>
                </a:lnSpc>
              </a:pPr>
              <a:r>
                <a:rPr lang="en-GB" sz="1400" dirty="0"/>
                <a:t>Palliative Patient</a:t>
              </a:r>
            </a:p>
          </p:txBody>
        </p:sp>
        <p:sp>
          <p:nvSpPr>
            <p:cNvPr id="9" name="Rectangle 8">
              <a:extLst>
                <a:ext uri="{FF2B5EF4-FFF2-40B4-BE49-F238E27FC236}">
                  <a16:creationId xmlns:a16="http://schemas.microsoft.com/office/drawing/2014/main" id="{0ACF6B19-A0FD-387A-5D15-2CE8AB3D72A4}"/>
                </a:ext>
              </a:extLst>
            </p:cNvPr>
            <p:cNvSpPr/>
            <p:nvPr/>
          </p:nvSpPr>
          <p:spPr>
            <a:xfrm>
              <a:off x="6583400" y="1779661"/>
              <a:ext cx="2088232" cy="2088232"/>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400" dirty="0"/>
                <a:t>Incontinence</a:t>
              </a:r>
            </a:p>
            <a:p>
              <a:pPr algn="ctr">
                <a:lnSpc>
                  <a:spcPct val="150000"/>
                </a:lnSpc>
              </a:pPr>
              <a:r>
                <a:rPr lang="en-GB" sz="1400" dirty="0"/>
                <a:t>Faecal</a:t>
              </a:r>
            </a:p>
            <a:p>
              <a:pPr algn="ctr">
                <a:lnSpc>
                  <a:spcPct val="150000"/>
                </a:lnSpc>
              </a:pPr>
              <a:r>
                <a:rPr lang="en-GB" sz="1400" dirty="0"/>
                <a:t>Acute Illness/Sweating</a:t>
              </a:r>
            </a:p>
            <a:p>
              <a:pPr algn="ctr">
                <a:lnSpc>
                  <a:spcPct val="150000"/>
                </a:lnSpc>
              </a:pPr>
              <a:r>
                <a:rPr lang="en-GB" sz="1400" dirty="0"/>
                <a:t>Urine</a:t>
              </a:r>
            </a:p>
          </p:txBody>
        </p:sp>
        <p:sp>
          <p:nvSpPr>
            <p:cNvPr id="12" name="Oval 11">
              <a:extLst>
                <a:ext uri="{FF2B5EF4-FFF2-40B4-BE49-F238E27FC236}">
                  <a16:creationId xmlns:a16="http://schemas.microsoft.com/office/drawing/2014/main" id="{0EB875F3-7F67-2E8E-0EB4-081A4075F8C6}"/>
                </a:ext>
              </a:extLst>
            </p:cNvPr>
            <p:cNvSpPr/>
            <p:nvPr/>
          </p:nvSpPr>
          <p:spPr>
            <a:xfrm>
              <a:off x="1115616" y="1480952"/>
              <a:ext cx="576064" cy="576064"/>
            </a:xfrm>
            <a:prstGeom prst="ellipse">
              <a:avLst/>
            </a:prstGeom>
            <a:solidFill>
              <a:schemeClr val="bg1"/>
            </a:solidFill>
            <a:ln>
              <a:solidFill>
                <a:srgbClr val="003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3087"/>
                  </a:solidFill>
                </a:rPr>
                <a:t>1</a:t>
              </a:r>
            </a:p>
          </p:txBody>
        </p:sp>
        <p:sp>
          <p:nvSpPr>
            <p:cNvPr id="15" name="Oval 14">
              <a:extLst>
                <a:ext uri="{FF2B5EF4-FFF2-40B4-BE49-F238E27FC236}">
                  <a16:creationId xmlns:a16="http://schemas.microsoft.com/office/drawing/2014/main" id="{81648694-5C57-3C79-B32A-1847DEFC12DD}"/>
                </a:ext>
              </a:extLst>
            </p:cNvPr>
            <p:cNvSpPr/>
            <p:nvPr/>
          </p:nvSpPr>
          <p:spPr>
            <a:xfrm>
              <a:off x="3192592" y="1479950"/>
              <a:ext cx="576064" cy="576064"/>
            </a:xfrm>
            <a:prstGeom prst="ellipse">
              <a:avLst/>
            </a:prstGeom>
            <a:solidFill>
              <a:schemeClr val="bg1"/>
            </a:solidFill>
            <a:ln>
              <a:solidFill>
                <a:srgbClr val="78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78BE20"/>
                  </a:solidFill>
                </a:rPr>
                <a:t>2</a:t>
              </a:r>
            </a:p>
          </p:txBody>
        </p:sp>
        <p:sp>
          <p:nvSpPr>
            <p:cNvPr id="23" name="Oval 22">
              <a:extLst>
                <a:ext uri="{FF2B5EF4-FFF2-40B4-BE49-F238E27FC236}">
                  <a16:creationId xmlns:a16="http://schemas.microsoft.com/office/drawing/2014/main" id="{D4880D82-029D-3E39-D32C-B85FDDA646C8}"/>
                </a:ext>
              </a:extLst>
            </p:cNvPr>
            <p:cNvSpPr/>
            <p:nvPr/>
          </p:nvSpPr>
          <p:spPr>
            <a:xfrm>
              <a:off x="5225566" y="1479950"/>
              <a:ext cx="576064" cy="576064"/>
            </a:xfrm>
            <a:prstGeom prst="ellipse">
              <a:avLst/>
            </a:prstGeom>
            <a:solidFill>
              <a:schemeClr val="bg1"/>
            </a:solidFill>
            <a:ln>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41B6E6"/>
                  </a:solidFill>
                </a:rPr>
                <a:t>3</a:t>
              </a:r>
            </a:p>
          </p:txBody>
        </p:sp>
        <p:sp>
          <p:nvSpPr>
            <p:cNvPr id="24" name="Oval 23">
              <a:extLst>
                <a:ext uri="{FF2B5EF4-FFF2-40B4-BE49-F238E27FC236}">
                  <a16:creationId xmlns:a16="http://schemas.microsoft.com/office/drawing/2014/main" id="{B940E768-BEA9-902E-6F1C-BEB712317DCD}"/>
                </a:ext>
              </a:extLst>
            </p:cNvPr>
            <p:cNvSpPr/>
            <p:nvPr/>
          </p:nvSpPr>
          <p:spPr>
            <a:xfrm>
              <a:off x="7355359" y="1479950"/>
              <a:ext cx="576064" cy="576064"/>
            </a:xfrm>
            <a:prstGeom prst="ellipse">
              <a:avLst/>
            </a:prstGeom>
            <a:solidFill>
              <a:schemeClr val="bg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A50021"/>
                  </a:solidFill>
                </a:rPr>
                <a:t>4</a:t>
              </a:r>
            </a:p>
          </p:txBody>
        </p:sp>
      </p:grpSp>
    </p:spTree>
    <p:extLst>
      <p:ext uri="{BB962C8B-B14F-4D97-AF65-F5344CB8AC3E}">
        <p14:creationId xmlns:p14="http://schemas.microsoft.com/office/powerpoint/2010/main" val="3267553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4" name="TextBox 3">
            <a:extLst>
              <a:ext uri="{FF2B5EF4-FFF2-40B4-BE49-F238E27FC236}">
                <a16:creationId xmlns:a16="http://schemas.microsoft.com/office/drawing/2014/main" id="{FC4DF230-4B73-D89E-5BB0-2B42CCE9D9A5}"/>
              </a:ext>
            </a:extLst>
          </p:cNvPr>
          <p:cNvSpPr txBox="1"/>
          <p:nvPr/>
        </p:nvSpPr>
        <p:spPr>
          <a:xfrm>
            <a:off x="755576" y="1372918"/>
            <a:ext cx="7632848" cy="1200329"/>
          </a:xfrm>
          <a:prstGeom prst="rect">
            <a:avLst/>
          </a:prstGeom>
          <a:noFill/>
        </p:spPr>
        <p:txBody>
          <a:bodyPr wrap="square" rtlCol="0">
            <a:spAutoFit/>
          </a:bodyPr>
          <a:lstStyle/>
          <a:p>
            <a:r>
              <a:rPr lang="en-GB" dirty="0">
                <a:solidFill>
                  <a:srgbClr val="92D050"/>
                </a:solidFill>
              </a:rPr>
              <a:t>Risk assessment is an essential component of clinical practice that aims to identify individuals who are susceptible in order that appropriate interventions to prevent pressure ulcer occurrence can be planned and implemented.</a:t>
            </a:r>
          </a:p>
        </p:txBody>
      </p:sp>
      <p:pic>
        <p:nvPicPr>
          <p:cNvPr id="7" name="Graphic 6" descr="Open quotation mark outline">
            <a:extLst>
              <a:ext uri="{FF2B5EF4-FFF2-40B4-BE49-F238E27FC236}">
                <a16:creationId xmlns:a16="http://schemas.microsoft.com/office/drawing/2014/main" id="{B5F2CDD5-EA38-1484-5BBD-B56C42E082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528" y="1171475"/>
            <a:ext cx="582048" cy="582048"/>
          </a:xfrm>
          <a:prstGeom prst="rect">
            <a:avLst/>
          </a:prstGeom>
        </p:spPr>
      </p:pic>
      <p:pic>
        <p:nvPicPr>
          <p:cNvPr id="11" name="Graphic 10" descr="Open quotation mark outline">
            <a:extLst>
              <a:ext uri="{FF2B5EF4-FFF2-40B4-BE49-F238E27FC236}">
                <a16:creationId xmlns:a16="http://schemas.microsoft.com/office/drawing/2014/main" id="{B67901B0-C272-F704-505E-3F88C33951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097400" y="1187241"/>
            <a:ext cx="582048" cy="582048"/>
          </a:xfrm>
          <a:prstGeom prst="rect">
            <a:avLst/>
          </a:prstGeom>
        </p:spPr>
      </p:pic>
      <p:sp>
        <p:nvSpPr>
          <p:cNvPr id="12" name="Rectangle 11">
            <a:extLst>
              <a:ext uri="{FF2B5EF4-FFF2-40B4-BE49-F238E27FC236}">
                <a16:creationId xmlns:a16="http://schemas.microsoft.com/office/drawing/2014/main" id="{9946CD99-1F1F-695F-2995-22A3EAD8B6DC}"/>
              </a:ext>
            </a:extLst>
          </p:cNvPr>
          <p:cNvSpPr/>
          <p:nvPr/>
        </p:nvSpPr>
        <p:spPr>
          <a:xfrm>
            <a:off x="1331639" y="2725291"/>
            <a:ext cx="2811973" cy="64807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t>Implement and complete a risk assessment tool</a:t>
            </a:r>
          </a:p>
        </p:txBody>
      </p:sp>
      <p:sp>
        <p:nvSpPr>
          <p:cNvPr id="13" name="Rectangle 12">
            <a:extLst>
              <a:ext uri="{FF2B5EF4-FFF2-40B4-BE49-F238E27FC236}">
                <a16:creationId xmlns:a16="http://schemas.microsoft.com/office/drawing/2014/main" id="{D8BC3085-C853-A03B-6A7B-D2EBFC72804D}"/>
              </a:ext>
            </a:extLst>
          </p:cNvPr>
          <p:cNvSpPr/>
          <p:nvPr/>
        </p:nvSpPr>
        <p:spPr>
          <a:xfrm>
            <a:off x="1331639" y="3368116"/>
            <a:ext cx="3917493" cy="648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t>Undertake a comprehensive SSKIN</a:t>
            </a:r>
          </a:p>
        </p:txBody>
      </p:sp>
      <p:sp>
        <p:nvSpPr>
          <p:cNvPr id="14" name="Rectangle 13">
            <a:extLst>
              <a:ext uri="{FF2B5EF4-FFF2-40B4-BE49-F238E27FC236}">
                <a16:creationId xmlns:a16="http://schemas.microsoft.com/office/drawing/2014/main" id="{BD7AADBC-C3B7-0161-0B85-6E5E59CE2287}"/>
              </a:ext>
            </a:extLst>
          </p:cNvPr>
          <p:cNvSpPr/>
          <p:nvPr/>
        </p:nvSpPr>
        <p:spPr>
          <a:xfrm>
            <a:off x="1331640" y="4015791"/>
            <a:ext cx="5184576" cy="648072"/>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t>Risk assess if the patient becomes acutely unwell, until clinically stable</a:t>
            </a:r>
          </a:p>
        </p:txBody>
      </p:sp>
    </p:spTree>
    <p:extLst>
      <p:ext uri="{BB962C8B-B14F-4D97-AF65-F5344CB8AC3E}">
        <p14:creationId xmlns:p14="http://schemas.microsoft.com/office/powerpoint/2010/main" val="287547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Waterlow Score Chart</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7" name="Picture 6">
            <a:extLst>
              <a:ext uri="{FF2B5EF4-FFF2-40B4-BE49-F238E27FC236}">
                <a16:creationId xmlns:a16="http://schemas.microsoft.com/office/drawing/2014/main" id="{E7666C24-225A-77A2-72C8-7400B9DD3E3F}"/>
              </a:ext>
            </a:extLst>
          </p:cNvPr>
          <p:cNvPicPr>
            <a:picLocks noChangeAspect="1"/>
          </p:cNvPicPr>
          <p:nvPr/>
        </p:nvPicPr>
        <p:blipFill>
          <a:blip r:embed="rId2"/>
          <a:stretch>
            <a:fillRect/>
          </a:stretch>
        </p:blipFill>
        <p:spPr>
          <a:xfrm>
            <a:off x="467544" y="863993"/>
            <a:ext cx="6267415" cy="38835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845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Scenario 1</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35" name="Group 34">
            <a:extLst>
              <a:ext uri="{FF2B5EF4-FFF2-40B4-BE49-F238E27FC236}">
                <a16:creationId xmlns:a16="http://schemas.microsoft.com/office/drawing/2014/main" id="{AE84AC0E-9E9F-D99C-F27F-BCFA49EABB3D}"/>
              </a:ext>
            </a:extLst>
          </p:cNvPr>
          <p:cNvGrpSpPr/>
          <p:nvPr/>
        </p:nvGrpSpPr>
        <p:grpSpPr>
          <a:xfrm>
            <a:off x="755576" y="891927"/>
            <a:ext cx="3969965" cy="3856146"/>
            <a:chOff x="755576" y="891927"/>
            <a:chExt cx="3969965" cy="3856146"/>
          </a:xfrm>
        </p:grpSpPr>
        <p:grpSp>
          <p:nvGrpSpPr>
            <p:cNvPr id="34" name="Group 33">
              <a:extLst>
                <a:ext uri="{FF2B5EF4-FFF2-40B4-BE49-F238E27FC236}">
                  <a16:creationId xmlns:a16="http://schemas.microsoft.com/office/drawing/2014/main" id="{A45B9362-5460-798B-189B-E5166A0387B2}"/>
                </a:ext>
              </a:extLst>
            </p:cNvPr>
            <p:cNvGrpSpPr/>
            <p:nvPr/>
          </p:nvGrpSpPr>
          <p:grpSpPr>
            <a:xfrm>
              <a:off x="755576" y="891927"/>
              <a:ext cx="3969965" cy="3856146"/>
              <a:chOff x="1547664" y="891927"/>
              <a:chExt cx="3969965" cy="3856146"/>
            </a:xfrm>
          </p:grpSpPr>
          <p:grpSp>
            <p:nvGrpSpPr>
              <p:cNvPr id="12" name="Group 11">
                <a:extLst>
                  <a:ext uri="{FF2B5EF4-FFF2-40B4-BE49-F238E27FC236}">
                    <a16:creationId xmlns:a16="http://schemas.microsoft.com/office/drawing/2014/main" id="{D0831F0E-AA88-2E3C-E137-DAC3445B172A}"/>
                  </a:ext>
                </a:extLst>
              </p:cNvPr>
              <p:cNvGrpSpPr/>
              <p:nvPr/>
            </p:nvGrpSpPr>
            <p:grpSpPr>
              <a:xfrm>
                <a:off x="1547664" y="891927"/>
                <a:ext cx="3969965" cy="3856146"/>
                <a:chOff x="683568" y="906041"/>
                <a:chExt cx="3969965" cy="3856146"/>
              </a:xfrm>
            </p:grpSpPr>
            <p:sp>
              <p:nvSpPr>
                <p:cNvPr id="7" name="Rectangle 6">
                  <a:extLst>
                    <a:ext uri="{FF2B5EF4-FFF2-40B4-BE49-F238E27FC236}">
                      <a16:creationId xmlns:a16="http://schemas.microsoft.com/office/drawing/2014/main" id="{6A83E7F2-DC10-B60D-8BB8-B5146525D9EB}"/>
                    </a:ext>
                  </a:extLst>
                </p:cNvPr>
                <p:cNvSpPr/>
                <p:nvPr/>
              </p:nvSpPr>
              <p:spPr>
                <a:xfrm>
                  <a:off x="683568" y="915566"/>
                  <a:ext cx="3960440" cy="384662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a:extLst>
                    <a:ext uri="{FF2B5EF4-FFF2-40B4-BE49-F238E27FC236}">
                      <a16:creationId xmlns:a16="http://schemas.microsoft.com/office/drawing/2014/main" id="{F3866FE1-F564-4194-5B78-4705E9755BDF}"/>
                    </a:ext>
                  </a:extLst>
                </p:cNvPr>
                <p:cNvSpPr/>
                <p:nvPr/>
              </p:nvSpPr>
              <p:spPr>
                <a:xfrm>
                  <a:off x="4355976" y="914752"/>
                  <a:ext cx="288032" cy="288032"/>
                </a:xfrm>
                <a:prstGeom prst="rtTriangl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01728A55-8D6D-CF03-D256-4D5B643131D7}"/>
                    </a:ext>
                  </a:extLst>
                </p:cNvPr>
                <p:cNvSpPr/>
                <p:nvPr/>
              </p:nvSpPr>
              <p:spPr>
                <a:xfrm rot="10800000">
                  <a:off x="4365501" y="906041"/>
                  <a:ext cx="288032" cy="2880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 name="Straight Connector 23">
                <a:extLst>
                  <a:ext uri="{FF2B5EF4-FFF2-40B4-BE49-F238E27FC236}">
                    <a16:creationId xmlns:a16="http://schemas.microsoft.com/office/drawing/2014/main" id="{8849365B-9CDB-8DC1-3D97-C5E9924AC3E8}"/>
                  </a:ext>
                </a:extLst>
              </p:cNvPr>
              <p:cNvCxnSpPr/>
              <p:nvPr/>
            </p:nvCxnSpPr>
            <p:spPr>
              <a:xfrm>
                <a:off x="1691680" y="1482105"/>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D2FC90-8E69-A45E-C4E1-8B57432C10C7}"/>
                  </a:ext>
                </a:extLst>
              </p:cNvPr>
              <p:cNvCxnSpPr/>
              <p:nvPr/>
            </p:nvCxnSpPr>
            <p:spPr>
              <a:xfrm>
                <a:off x="1691680" y="182530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CD6967-00B7-4EAD-2268-C51764AFA0AE}"/>
                  </a:ext>
                </a:extLst>
              </p:cNvPr>
              <p:cNvCxnSpPr/>
              <p:nvPr/>
            </p:nvCxnSpPr>
            <p:spPr>
              <a:xfrm>
                <a:off x="1691680" y="2168503"/>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F300DB-41A2-69F4-FA78-DACCE6C3AAD2}"/>
                  </a:ext>
                </a:extLst>
              </p:cNvPr>
              <p:cNvCxnSpPr/>
              <p:nvPr/>
            </p:nvCxnSpPr>
            <p:spPr>
              <a:xfrm>
                <a:off x="1691680" y="251170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6D12F7-9E86-D55C-8E8E-F1FD9E3FE47D}"/>
                  </a:ext>
                </a:extLst>
              </p:cNvPr>
              <p:cNvCxnSpPr/>
              <p:nvPr/>
            </p:nvCxnSpPr>
            <p:spPr>
              <a:xfrm>
                <a:off x="1691680" y="2854901"/>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DA56E5-9DBA-A2F4-CC94-DB0496A9927E}"/>
                  </a:ext>
                </a:extLst>
              </p:cNvPr>
              <p:cNvCxnSpPr/>
              <p:nvPr/>
            </p:nvCxnSpPr>
            <p:spPr>
              <a:xfrm>
                <a:off x="1691680" y="319810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854088-4B0A-D0C1-61ED-9872FA1879E7}"/>
                  </a:ext>
                </a:extLst>
              </p:cNvPr>
              <p:cNvCxnSpPr/>
              <p:nvPr/>
            </p:nvCxnSpPr>
            <p:spPr>
              <a:xfrm>
                <a:off x="1691680" y="3541299"/>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EF7C5A0-8E89-5FDB-0AE4-333B8292D0C3}"/>
                  </a:ext>
                </a:extLst>
              </p:cNvPr>
              <p:cNvCxnSpPr/>
              <p:nvPr/>
            </p:nvCxnSpPr>
            <p:spPr>
              <a:xfrm>
                <a:off x="1691680" y="3884498"/>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DFACCC-99AF-6823-5772-D526BF005E4C}"/>
                  </a:ext>
                </a:extLst>
              </p:cNvPr>
              <p:cNvCxnSpPr/>
              <p:nvPr/>
            </p:nvCxnSpPr>
            <p:spPr>
              <a:xfrm>
                <a:off x="1691680" y="4227697"/>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223A48-7437-850E-3C06-69C915565F6C}"/>
                  </a:ext>
                </a:extLst>
              </p:cNvPr>
              <p:cNvCxnSpPr/>
              <p:nvPr/>
            </p:nvCxnSpPr>
            <p:spPr>
              <a:xfrm>
                <a:off x="1691680" y="4570893"/>
                <a:ext cx="352839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267E73D-A626-10B6-D7D7-A5B28FCBCA45}"/>
                </a:ext>
              </a:extLst>
            </p:cNvPr>
            <p:cNvSpPr txBox="1"/>
            <p:nvPr/>
          </p:nvSpPr>
          <p:spPr>
            <a:xfrm>
              <a:off x="755576" y="1059582"/>
              <a:ext cx="3816424" cy="3520836"/>
            </a:xfrm>
            <a:prstGeom prst="rect">
              <a:avLst/>
            </a:prstGeom>
            <a:noFill/>
          </p:spPr>
          <p:txBody>
            <a:bodyPr wrap="square" rtlCol="0">
              <a:spAutoFit/>
            </a:bodyPr>
            <a:lstStyle/>
            <a:p>
              <a:pPr marL="0" indent="0">
                <a:lnSpc>
                  <a:spcPct val="125000"/>
                </a:lnSpc>
                <a:buNone/>
                <a:defRPr/>
              </a:pPr>
              <a:r>
                <a:rPr lang="en-GB" sz="1800" dirty="0">
                  <a:solidFill>
                    <a:srgbClr val="0066CC"/>
                  </a:solidFill>
                  <a:cs typeface="Calibri" panose="020F0502020204030204" pitchFamily="34" charset="0"/>
                </a:rPr>
                <a:t>Mrs H is a 62 year old agoraphobic lady, her MUST score is 0, and her BMI is 24,  she has no continence issues. She walks unaided and has healthy skin. She feels she has not lost weight as her clothes still fit. However 4 years ago she was diagnosed with pernicious anaemia and she has a B12 injection every 12 weeks.</a:t>
              </a:r>
            </a:p>
          </p:txBody>
        </p:sp>
      </p:grpSp>
      <p:sp>
        <p:nvSpPr>
          <p:cNvPr id="36" name="TextBox 35">
            <a:extLst>
              <a:ext uri="{FF2B5EF4-FFF2-40B4-BE49-F238E27FC236}">
                <a16:creationId xmlns:a16="http://schemas.microsoft.com/office/drawing/2014/main" id="{C11A2519-2F1A-5943-E7FC-EA92E898CF02}"/>
              </a:ext>
            </a:extLst>
          </p:cNvPr>
          <p:cNvSpPr txBox="1"/>
          <p:nvPr/>
        </p:nvSpPr>
        <p:spPr>
          <a:xfrm>
            <a:off x="5220072" y="1634539"/>
            <a:ext cx="3240360" cy="1754326"/>
          </a:xfrm>
          <a:prstGeom prst="rect">
            <a:avLst/>
          </a:prstGeom>
          <a:noFill/>
        </p:spPr>
        <p:txBody>
          <a:bodyPr wrap="square" rtlCol="0">
            <a:spAutoFit/>
          </a:bodyPr>
          <a:lstStyle/>
          <a:p>
            <a:r>
              <a:rPr lang="en-GB" dirty="0">
                <a:solidFill>
                  <a:srgbClr val="41B6E6"/>
                </a:solidFill>
              </a:rPr>
              <a:t>What is her Waterlow score?</a:t>
            </a:r>
          </a:p>
          <a:p>
            <a:endParaRPr lang="en-GB" dirty="0">
              <a:solidFill>
                <a:srgbClr val="41B6E6"/>
              </a:solidFill>
            </a:endParaRPr>
          </a:p>
          <a:p>
            <a:r>
              <a:rPr lang="en-GB" dirty="0">
                <a:solidFill>
                  <a:srgbClr val="41B6E6"/>
                </a:solidFill>
              </a:rPr>
              <a:t>What equipment and referral requirements may she have?</a:t>
            </a:r>
          </a:p>
          <a:p>
            <a:endParaRPr lang="en-GB" dirty="0">
              <a:solidFill>
                <a:srgbClr val="41B6E6"/>
              </a:solidFill>
            </a:endParaRPr>
          </a:p>
          <a:p>
            <a:r>
              <a:rPr lang="en-GB" dirty="0">
                <a:solidFill>
                  <a:srgbClr val="41B6E6"/>
                </a:solidFill>
              </a:rPr>
              <a:t>Anything else to consider?</a:t>
            </a:r>
          </a:p>
        </p:txBody>
      </p:sp>
    </p:spTree>
    <p:extLst>
      <p:ext uri="{BB962C8B-B14F-4D97-AF65-F5344CB8AC3E}">
        <p14:creationId xmlns:p14="http://schemas.microsoft.com/office/powerpoint/2010/main" val="180896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Scenario 2</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39" name="Group 38">
            <a:extLst>
              <a:ext uri="{FF2B5EF4-FFF2-40B4-BE49-F238E27FC236}">
                <a16:creationId xmlns:a16="http://schemas.microsoft.com/office/drawing/2014/main" id="{0306EE51-7736-BD5B-2B04-57B4E58ECC24}"/>
              </a:ext>
            </a:extLst>
          </p:cNvPr>
          <p:cNvGrpSpPr/>
          <p:nvPr/>
        </p:nvGrpSpPr>
        <p:grpSpPr>
          <a:xfrm>
            <a:off x="755576" y="891927"/>
            <a:ext cx="3969965" cy="3856146"/>
            <a:chOff x="755576" y="891927"/>
            <a:chExt cx="3969965" cy="3856146"/>
          </a:xfrm>
        </p:grpSpPr>
        <p:grpSp>
          <p:nvGrpSpPr>
            <p:cNvPr id="15" name="Group 14">
              <a:extLst>
                <a:ext uri="{FF2B5EF4-FFF2-40B4-BE49-F238E27FC236}">
                  <a16:creationId xmlns:a16="http://schemas.microsoft.com/office/drawing/2014/main" id="{7368292B-197B-9E0C-A1AF-5BF5A7466FD4}"/>
                </a:ext>
              </a:extLst>
            </p:cNvPr>
            <p:cNvGrpSpPr/>
            <p:nvPr/>
          </p:nvGrpSpPr>
          <p:grpSpPr>
            <a:xfrm>
              <a:off x="755576" y="891927"/>
              <a:ext cx="3969965" cy="3856146"/>
              <a:chOff x="683568" y="906041"/>
              <a:chExt cx="3969965" cy="3856146"/>
            </a:xfrm>
          </p:grpSpPr>
          <p:sp>
            <p:nvSpPr>
              <p:cNvPr id="34" name="Rectangle 33">
                <a:extLst>
                  <a:ext uri="{FF2B5EF4-FFF2-40B4-BE49-F238E27FC236}">
                    <a16:creationId xmlns:a16="http://schemas.microsoft.com/office/drawing/2014/main" id="{32A7EF58-CA9D-D52D-63D8-87BC6E13AAE1}"/>
                  </a:ext>
                </a:extLst>
              </p:cNvPr>
              <p:cNvSpPr/>
              <p:nvPr/>
            </p:nvSpPr>
            <p:spPr>
              <a:xfrm>
                <a:off x="683568" y="915566"/>
                <a:ext cx="3960440" cy="384662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Triangle 34">
                <a:extLst>
                  <a:ext uri="{FF2B5EF4-FFF2-40B4-BE49-F238E27FC236}">
                    <a16:creationId xmlns:a16="http://schemas.microsoft.com/office/drawing/2014/main" id="{CA88E57F-C37A-3CE1-E95A-D1AF30366F4F}"/>
                  </a:ext>
                </a:extLst>
              </p:cNvPr>
              <p:cNvSpPr/>
              <p:nvPr/>
            </p:nvSpPr>
            <p:spPr>
              <a:xfrm>
                <a:off x="4355976" y="914752"/>
                <a:ext cx="288032" cy="288032"/>
              </a:xfrm>
              <a:prstGeom prst="rtTriangl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DCA7A7AD-EF36-6CBB-1F77-CF9A4E901E42}"/>
                  </a:ext>
                </a:extLst>
              </p:cNvPr>
              <p:cNvSpPr/>
              <p:nvPr/>
            </p:nvSpPr>
            <p:spPr>
              <a:xfrm rot="10800000">
                <a:off x="4365501" y="906041"/>
                <a:ext cx="288032" cy="2880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 name="Straight Connector 23">
              <a:extLst>
                <a:ext uri="{FF2B5EF4-FFF2-40B4-BE49-F238E27FC236}">
                  <a16:creationId xmlns:a16="http://schemas.microsoft.com/office/drawing/2014/main" id="{8195B820-7409-1497-663D-F2A8F0A1D74A}"/>
                </a:ext>
              </a:extLst>
            </p:cNvPr>
            <p:cNvCxnSpPr>
              <a:cxnSpLocks/>
            </p:cNvCxnSpPr>
            <p:nvPr/>
          </p:nvCxnSpPr>
          <p:spPr>
            <a:xfrm>
              <a:off x="889496" y="1648738"/>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443C1EA-6EF4-0A71-07AD-DAF47B11DD95}"/>
                </a:ext>
              </a:extLst>
            </p:cNvPr>
            <p:cNvCxnSpPr>
              <a:cxnSpLocks/>
            </p:cNvCxnSpPr>
            <p:nvPr/>
          </p:nvCxnSpPr>
          <p:spPr>
            <a:xfrm>
              <a:off x="889496" y="194986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4BA767-3D93-FCD5-1358-21E22FC3A3B4}"/>
                </a:ext>
              </a:extLst>
            </p:cNvPr>
            <p:cNvCxnSpPr>
              <a:cxnSpLocks/>
            </p:cNvCxnSpPr>
            <p:nvPr/>
          </p:nvCxnSpPr>
          <p:spPr>
            <a:xfrm>
              <a:off x="889496" y="2250986"/>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DAAFBA-EED5-3647-BB68-C6718BC58603}"/>
                </a:ext>
              </a:extLst>
            </p:cNvPr>
            <p:cNvCxnSpPr>
              <a:cxnSpLocks/>
            </p:cNvCxnSpPr>
            <p:nvPr/>
          </p:nvCxnSpPr>
          <p:spPr>
            <a:xfrm>
              <a:off x="889496" y="255211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1236B9-078E-2206-156D-81E91B00D0BE}"/>
                </a:ext>
              </a:extLst>
            </p:cNvPr>
            <p:cNvCxnSpPr>
              <a:cxnSpLocks/>
            </p:cNvCxnSpPr>
            <p:nvPr/>
          </p:nvCxnSpPr>
          <p:spPr>
            <a:xfrm>
              <a:off x="889496" y="285323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A9A426-E8D2-A312-8DC7-CFA615009E3B}"/>
                </a:ext>
              </a:extLst>
            </p:cNvPr>
            <p:cNvCxnSpPr>
              <a:cxnSpLocks/>
            </p:cNvCxnSpPr>
            <p:nvPr/>
          </p:nvCxnSpPr>
          <p:spPr>
            <a:xfrm>
              <a:off x="889496" y="345548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D74BAF-AD93-4273-0B30-B711A5C9565F}"/>
                </a:ext>
              </a:extLst>
            </p:cNvPr>
            <p:cNvCxnSpPr>
              <a:cxnSpLocks/>
            </p:cNvCxnSpPr>
            <p:nvPr/>
          </p:nvCxnSpPr>
          <p:spPr>
            <a:xfrm>
              <a:off x="889496" y="3756606"/>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AF2457-957E-C1D7-04FA-BAD78B4007A6}"/>
                </a:ext>
              </a:extLst>
            </p:cNvPr>
            <p:cNvCxnSpPr>
              <a:cxnSpLocks/>
            </p:cNvCxnSpPr>
            <p:nvPr/>
          </p:nvCxnSpPr>
          <p:spPr>
            <a:xfrm>
              <a:off x="889496" y="405773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AD1EEC-DD86-3ADF-3096-6D476D0315C6}"/>
                </a:ext>
              </a:extLst>
            </p:cNvPr>
            <p:cNvCxnSpPr>
              <a:cxnSpLocks/>
            </p:cNvCxnSpPr>
            <p:nvPr/>
          </p:nvCxnSpPr>
          <p:spPr>
            <a:xfrm>
              <a:off x="889496" y="435885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B9913E-008B-B3E6-39C3-0A6D3FB0C36E}"/>
                </a:ext>
              </a:extLst>
            </p:cNvPr>
            <p:cNvCxnSpPr>
              <a:cxnSpLocks/>
            </p:cNvCxnSpPr>
            <p:nvPr/>
          </p:nvCxnSpPr>
          <p:spPr>
            <a:xfrm>
              <a:off x="889496" y="4659982"/>
              <a:ext cx="352839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2D7CA1-8BD9-2B3F-AFBC-E5B39949E26E}"/>
                </a:ext>
              </a:extLst>
            </p:cNvPr>
            <p:cNvSpPr txBox="1"/>
            <p:nvPr/>
          </p:nvSpPr>
          <p:spPr>
            <a:xfrm>
              <a:off x="755576" y="987574"/>
              <a:ext cx="3816424" cy="3755387"/>
            </a:xfrm>
            <a:prstGeom prst="rect">
              <a:avLst/>
            </a:prstGeom>
            <a:noFill/>
          </p:spPr>
          <p:txBody>
            <a:bodyPr wrap="square" rtlCol="0">
              <a:spAutoFit/>
            </a:bodyPr>
            <a:lstStyle/>
            <a:p>
              <a:pPr marL="0" indent="0">
                <a:lnSpc>
                  <a:spcPct val="125000"/>
                </a:lnSpc>
                <a:buNone/>
                <a:defRPr/>
              </a:pPr>
              <a:r>
                <a:rPr lang="en-GB" sz="1600" dirty="0">
                  <a:solidFill>
                    <a:srgbClr val="0066CC"/>
                  </a:solidFill>
                  <a:cs typeface="Calibri" panose="020F0502020204030204" pitchFamily="34" charset="0"/>
                </a:rPr>
                <a:t>Mr L, 52 year old man with multiple sclerosis, his MUST score is 0 and his BMI is 21.2, he reports that he has not lost weight, and that he is doubly incontinent, he uses a wheelchair and is hoisted from a hospital bed to a chair. He has carers x3 daily. He has a category 1 pressure damage (non -blanching erythema of intact skin) to his left buttock and peripheral vascular disease. You notice that he appears unkempt – not shaved, pyjamas soiled.</a:t>
              </a:r>
            </a:p>
          </p:txBody>
        </p:sp>
        <p:cxnSp>
          <p:nvCxnSpPr>
            <p:cNvPr id="37" name="Straight Connector 36">
              <a:extLst>
                <a:ext uri="{FF2B5EF4-FFF2-40B4-BE49-F238E27FC236}">
                  <a16:creationId xmlns:a16="http://schemas.microsoft.com/office/drawing/2014/main" id="{098436D4-1A26-E28E-0D4F-395ED1F64B13}"/>
                </a:ext>
              </a:extLst>
            </p:cNvPr>
            <p:cNvCxnSpPr>
              <a:cxnSpLocks/>
            </p:cNvCxnSpPr>
            <p:nvPr/>
          </p:nvCxnSpPr>
          <p:spPr>
            <a:xfrm>
              <a:off x="889496" y="134761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45CF2B-7945-4158-9BE9-B31B8CC4DE84}"/>
                </a:ext>
              </a:extLst>
            </p:cNvPr>
            <p:cNvCxnSpPr>
              <a:cxnSpLocks/>
            </p:cNvCxnSpPr>
            <p:nvPr/>
          </p:nvCxnSpPr>
          <p:spPr>
            <a:xfrm>
              <a:off x="889496" y="3154358"/>
              <a:ext cx="352839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09E43EBF-DB12-8956-3AD3-B1EBF2E8305D}"/>
              </a:ext>
            </a:extLst>
          </p:cNvPr>
          <p:cNvSpPr txBox="1"/>
          <p:nvPr/>
        </p:nvSpPr>
        <p:spPr>
          <a:xfrm>
            <a:off x="5220072" y="1634539"/>
            <a:ext cx="3240360" cy="1754326"/>
          </a:xfrm>
          <a:prstGeom prst="rect">
            <a:avLst/>
          </a:prstGeom>
          <a:noFill/>
        </p:spPr>
        <p:txBody>
          <a:bodyPr wrap="square" rtlCol="0">
            <a:spAutoFit/>
          </a:bodyPr>
          <a:lstStyle/>
          <a:p>
            <a:r>
              <a:rPr lang="en-GB" dirty="0">
                <a:solidFill>
                  <a:srgbClr val="41B6E6"/>
                </a:solidFill>
              </a:rPr>
              <a:t>What is his Waterlow score?</a:t>
            </a:r>
          </a:p>
          <a:p>
            <a:endParaRPr lang="en-GB" dirty="0">
              <a:solidFill>
                <a:srgbClr val="41B6E6"/>
              </a:solidFill>
            </a:endParaRPr>
          </a:p>
          <a:p>
            <a:r>
              <a:rPr lang="en-GB" dirty="0">
                <a:solidFill>
                  <a:srgbClr val="41B6E6"/>
                </a:solidFill>
              </a:rPr>
              <a:t>What equipment and referral requirements may he have?</a:t>
            </a:r>
          </a:p>
          <a:p>
            <a:endParaRPr lang="en-GB" dirty="0">
              <a:solidFill>
                <a:srgbClr val="41B6E6"/>
              </a:solidFill>
            </a:endParaRPr>
          </a:p>
          <a:p>
            <a:r>
              <a:rPr lang="en-GB" dirty="0">
                <a:solidFill>
                  <a:srgbClr val="41B6E6"/>
                </a:solidFill>
              </a:rPr>
              <a:t>Anything else to consider?</a:t>
            </a:r>
          </a:p>
        </p:txBody>
      </p:sp>
    </p:spTree>
    <p:extLst>
      <p:ext uri="{BB962C8B-B14F-4D97-AF65-F5344CB8AC3E}">
        <p14:creationId xmlns:p14="http://schemas.microsoft.com/office/powerpoint/2010/main" val="131785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Scenario 3</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4" name="Group 3">
            <a:extLst>
              <a:ext uri="{FF2B5EF4-FFF2-40B4-BE49-F238E27FC236}">
                <a16:creationId xmlns:a16="http://schemas.microsoft.com/office/drawing/2014/main" id="{C8409FF0-126F-7ED1-F8AB-C9D46DAECA09}"/>
              </a:ext>
            </a:extLst>
          </p:cNvPr>
          <p:cNvGrpSpPr/>
          <p:nvPr/>
        </p:nvGrpSpPr>
        <p:grpSpPr>
          <a:xfrm>
            <a:off x="755576" y="891927"/>
            <a:ext cx="3969965" cy="3856146"/>
            <a:chOff x="755576" y="891927"/>
            <a:chExt cx="3969965" cy="3856146"/>
          </a:xfrm>
        </p:grpSpPr>
        <p:grpSp>
          <p:nvGrpSpPr>
            <p:cNvPr id="7" name="Group 6">
              <a:extLst>
                <a:ext uri="{FF2B5EF4-FFF2-40B4-BE49-F238E27FC236}">
                  <a16:creationId xmlns:a16="http://schemas.microsoft.com/office/drawing/2014/main" id="{FD9FC2BA-003F-3EE3-4632-4FF124685F3C}"/>
                </a:ext>
              </a:extLst>
            </p:cNvPr>
            <p:cNvGrpSpPr/>
            <p:nvPr/>
          </p:nvGrpSpPr>
          <p:grpSpPr>
            <a:xfrm>
              <a:off x="755576" y="891927"/>
              <a:ext cx="3969965" cy="3856146"/>
              <a:chOff x="683568" y="906041"/>
              <a:chExt cx="3969965" cy="3856146"/>
            </a:xfrm>
          </p:grpSpPr>
          <p:sp>
            <p:nvSpPr>
              <p:cNvPr id="33" name="Rectangle 32">
                <a:extLst>
                  <a:ext uri="{FF2B5EF4-FFF2-40B4-BE49-F238E27FC236}">
                    <a16:creationId xmlns:a16="http://schemas.microsoft.com/office/drawing/2014/main" id="{763DF890-4398-3051-CF8C-4983C22E14FD}"/>
                  </a:ext>
                </a:extLst>
              </p:cNvPr>
              <p:cNvSpPr/>
              <p:nvPr/>
            </p:nvSpPr>
            <p:spPr>
              <a:xfrm>
                <a:off x="683568" y="915566"/>
                <a:ext cx="3960440" cy="384662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Triangle 33">
                <a:extLst>
                  <a:ext uri="{FF2B5EF4-FFF2-40B4-BE49-F238E27FC236}">
                    <a16:creationId xmlns:a16="http://schemas.microsoft.com/office/drawing/2014/main" id="{B8C7DFAF-1BE9-A08D-703F-F1FEC974D17D}"/>
                  </a:ext>
                </a:extLst>
              </p:cNvPr>
              <p:cNvSpPr/>
              <p:nvPr/>
            </p:nvSpPr>
            <p:spPr>
              <a:xfrm>
                <a:off x="4355976" y="914752"/>
                <a:ext cx="288032" cy="288032"/>
              </a:xfrm>
              <a:prstGeom prst="rtTriangl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Triangle 34">
                <a:extLst>
                  <a:ext uri="{FF2B5EF4-FFF2-40B4-BE49-F238E27FC236}">
                    <a16:creationId xmlns:a16="http://schemas.microsoft.com/office/drawing/2014/main" id="{2C3DEA7A-F01D-8877-9197-B15809D0721F}"/>
                  </a:ext>
                </a:extLst>
              </p:cNvPr>
              <p:cNvSpPr/>
              <p:nvPr/>
            </p:nvSpPr>
            <p:spPr>
              <a:xfrm rot="10800000">
                <a:off x="4365501" y="906041"/>
                <a:ext cx="288032" cy="2880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 name="Straight Connector 7">
              <a:extLst>
                <a:ext uri="{FF2B5EF4-FFF2-40B4-BE49-F238E27FC236}">
                  <a16:creationId xmlns:a16="http://schemas.microsoft.com/office/drawing/2014/main" id="{7E44A2C4-46A7-2B68-7763-142FA218B9DA}"/>
                </a:ext>
              </a:extLst>
            </p:cNvPr>
            <p:cNvCxnSpPr>
              <a:cxnSpLocks/>
            </p:cNvCxnSpPr>
            <p:nvPr/>
          </p:nvCxnSpPr>
          <p:spPr>
            <a:xfrm>
              <a:off x="889496" y="1648738"/>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5EF002-72A7-0A92-145D-5AD7681B0C4F}"/>
                </a:ext>
              </a:extLst>
            </p:cNvPr>
            <p:cNvCxnSpPr>
              <a:cxnSpLocks/>
            </p:cNvCxnSpPr>
            <p:nvPr/>
          </p:nvCxnSpPr>
          <p:spPr>
            <a:xfrm>
              <a:off x="889496" y="194986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10DBE5-7237-1DFA-6903-DFA5B9E73833}"/>
                </a:ext>
              </a:extLst>
            </p:cNvPr>
            <p:cNvCxnSpPr>
              <a:cxnSpLocks/>
            </p:cNvCxnSpPr>
            <p:nvPr/>
          </p:nvCxnSpPr>
          <p:spPr>
            <a:xfrm>
              <a:off x="889496" y="2250986"/>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6442E7-C4EA-A4FC-1943-7DCD72A82EC8}"/>
                </a:ext>
              </a:extLst>
            </p:cNvPr>
            <p:cNvCxnSpPr>
              <a:cxnSpLocks/>
            </p:cNvCxnSpPr>
            <p:nvPr/>
          </p:nvCxnSpPr>
          <p:spPr>
            <a:xfrm>
              <a:off x="889496" y="255211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CD3B39-124F-F6A5-79ED-87462DEDFFAC}"/>
                </a:ext>
              </a:extLst>
            </p:cNvPr>
            <p:cNvCxnSpPr>
              <a:cxnSpLocks/>
            </p:cNvCxnSpPr>
            <p:nvPr/>
          </p:nvCxnSpPr>
          <p:spPr>
            <a:xfrm>
              <a:off x="889496" y="285323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0FAEB5-9C77-ED7D-1612-E8D917C87E36}"/>
                </a:ext>
              </a:extLst>
            </p:cNvPr>
            <p:cNvCxnSpPr>
              <a:cxnSpLocks/>
            </p:cNvCxnSpPr>
            <p:nvPr/>
          </p:nvCxnSpPr>
          <p:spPr>
            <a:xfrm>
              <a:off x="889496" y="345548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C92892-313F-6FAE-4932-6BE728E36A92}"/>
                </a:ext>
              </a:extLst>
            </p:cNvPr>
            <p:cNvCxnSpPr>
              <a:cxnSpLocks/>
            </p:cNvCxnSpPr>
            <p:nvPr/>
          </p:nvCxnSpPr>
          <p:spPr>
            <a:xfrm>
              <a:off x="889496" y="3756606"/>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9EF4BF-D0E0-33D6-96A1-78848C567866}"/>
                </a:ext>
              </a:extLst>
            </p:cNvPr>
            <p:cNvCxnSpPr>
              <a:cxnSpLocks/>
            </p:cNvCxnSpPr>
            <p:nvPr/>
          </p:nvCxnSpPr>
          <p:spPr>
            <a:xfrm>
              <a:off x="889496" y="405773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2E94E0-2AC7-3462-D61F-421F488204C8}"/>
                </a:ext>
              </a:extLst>
            </p:cNvPr>
            <p:cNvCxnSpPr>
              <a:cxnSpLocks/>
            </p:cNvCxnSpPr>
            <p:nvPr/>
          </p:nvCxnSpPr>
          <p:spPr>
            <a:xfrm>
              <a:off x="889496" y="435885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5244F7E-FB4B-CFD6-0E23-3DE12D034172}"/>
                </a:ext>
              </a:extLst>
            </p:cNvPr>
            <p:cNvCxnSpPr>
              <a:cxnSpLocks/>
            </p:cNvCxnSpPr>
            <p:nvPr/>
          </p:nvCxnSpPr>
          <p:spPr>
            <a:xfrm>
              <a:off x="889496" y="4659982"/>
              <a:ext cx="352839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46B1DB5-1E7D-BA6B-BD0B-8824AE9AA7C6}"/>
                </a:ext>
              </a:extLst>
            </p:cNvPr>
            <p:cNvSpPr txBox="1"/>
            <p:nvPr/>
          </p:nvSpPr>
          <p:spPr>
            <a:xfrm>
              <a:off x="755576" y="987574"/>
              <a:ext cx="3816424" cy="3447610"/>
            </a:xfrm>
            <a:prstGeom prst="rect">
              <a:avLst/>
            </a:prstGeom>
            <a:noFill/>
          </p:spPr>
          <p:txBody>
            <a:bodyPr wrap="square" rtlCol="0">
              <a:spAutoFit/>
            </a:bodyPr>
            <a:lstStyle/>
            <a:p>
              <a:pPr marL="0" indent="0">
                <a:lnSpc>
                  <a:spcPct val="125000"/>
                </a:lnSpc>
                <a:buNone/>
                <a:defRPr/>
              </a:pPr>
              <a:r>
                <a:rPr lang="en-GB" sz="1600" dirty="0">
                  <a:solidFill>
                    <a:srgbClr val="0066CC"/>
                  </a:solidFill>
                  <a:cs typeface="Calibri" panose="020F0502020204030204" pitchFamily="34" charset="0"/>
                </a:rPr>
                <a:t>Mrs P is an 84 year old lady with dementia, her MUST score is 0 and BMI is 20, she has a good appetite. Mrs P is wheelchair bound. She is catheterised and has occasional incontinence of her bowels for which she wears a pad. Her skin is dry, but intact and she is anaemic Hb 750 and on iron. She also smokes and has diabetes controlled by diet HbA1c 72. She takes long term steroids for an inflammatory condition.</a:t>
              </a:r>
            </a:p>
          </p:txBody>
        </p:sp>
        <p:cxnSp>
          <p:nvCxnSpPr>
            <p:cNvPr id="31" name="Straight Connector 30">
              <a:extLst>
                <a:ext uri="{FF2B5EF4-FFF2-40B4-BE49-F238E27FC236}">
                  <a16:creationId xmlns:a16="http://schemas.microsoft.com/office/drawing/2014/main" id="{DCD04987-77EE-632C-E6B5-C1C54880212D}"/>
                </a:ext>
              </a:extLst>
            </p:cNvPr>
            <p:cNvCxnSpPr>
              <a:cxnSpLocks/>
            </p:cNvCxnSpPr>
            <p:nvPr/>
          </p:nvCxnSpPr>
          <p:spPr>
            <a:xfrm>
              <a:off x="889496" y="134761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1A8E1F-3D3D-138F-6743-D45F21EFDFAB}"/>
                </a:ext>
              </a:extLst>
            </p:cNvPr>
            <p:cNvCxnSpPr>
              <a:cxnSpLocks/>
            </p:cNvCxnSpPr>
            <p:nvPr/>
          </p:nvCxnSpPr>
          <p:spPr>
            <a:xfrm>
              <a:off x="889496" y="3154358"/>
              <a:ext cx="352839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CAA68B6-9261-98C5-5F3F-964CE1F1D79C}"/>
              </a:ext>
            </a:extLst>
          </p:cNvPr>
          <p:cNvSpPr txBox="1"/>
          <p:nvPr/>
        </p:nvSpPr>
        <p:spPr>
          <a:xfrm>
            <a:off x="5220072" y="1634539"/>
            <a:ext cx="3240360" cy="1754326"/>
          </a:xfrm>
          <a:prstGeom prst="rect">
            <a:avLst/>
          </a:prstGeom>
          <a:noFill/>
        </p:spPr>
        <p:txBody>
          <a:bodyPr wrap="square" rtlCol="0">
            <a:spAutoFit/>
          </a:bodyPr>
          <a:lstStyle/>
          <a:p>
            <a:r>
              <a:rPr lang="en-GB" dirty="0">
                <a:solidFill>
                  <a:srgbClr val="41B6E6"/>
                </a:solidFill>
              </a:rPr>
              <a:t>What is his Waterlow score?</a:t>
            </a:r>
          </a:p>
          <a:p>
            <a:endParaRPr lang="en-GB" dirty="0">
              <a:solidFill>
                <a:srgbClr val="41B6E6"/>
              </a:solidFill>
            </a:endParaRPr>
          </a:p>
          <a:p>
            <a:r>
              <a:rPr lang="en-GB" dirty="0">
                <a:solidFill>
                  <a:srgbClr val="41B6E6"/>
                </a:solidFill>
              </a:rPr>
              <a:t>What equipment and referral requirements may he have?</a:t>
            </a:r>
          </a:p>
          <a:p>
            <a:endParaRPr lang="en-GB" dirty="0">
              <a:solidFill>
                <a:srgbClr val="41B6E6"/>
              </a:solidFill>
            </a:endParaRPr>
          </a:p>
          <a:p>
            <a:r>
              <a:rPr lang="en-GB" dirty="0">
                <a:solidFill>
                  <a:srgbClr val="41B6E6"/>
                </a:solidFill>
              </a:rPr>
              <a:t>Anything else to consider?</a:t>
            </a:r>
          </a:p>
        </p:txBody>
      </p:sp>
    </p:spTree>
    <p:extLst>
      <p:ext uri="{BB962C8B-B14F-4D97-AF65-F5344CB8AC3E}">
        <p14:creationId xmlns:p14="http://schemas.microsoft.com/office/powerpoint/2010/main" val="938578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Documentation</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4" name="TextBox 3">
            <a:extLst>
              <a:ext uri="{FF2B5EF4-FFF2-40B4-BE49-F238E27FC236}">
                <a16:creationId xmlns:a16="http://schemas.microsoft.com/office/drawing/2014/main" id="{0DFAA45A-4DFE-FD84-EED1-18825C087AE9}"/>
              </a:ext>
            </a:extLst>
          </p:cNvPr>
          <p:cNvSpPr txBox="1"/>
          <p:nvPr/>
        </p:nvSpPr>
        <p:spPr>
          <a:xfrm>
            <a:off x="508798" y="1370342"/>
            <a:ext cx="4135210" cy="32316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Assessment</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Skin</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Surface</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Keep Moving</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Incontinence</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Nutrition</a:t>
            </a:r>
          </a:p>
          <a:p>
            <a:pPr marL="552450" indent="-285750">
              <a:spcAft>
                <a:spcPts val="1200"/>
              </a:spcAft>
              <a:buClr>
                <a:srgbClr val="41B6E6"/>
              </a:buClr>
              <a:buFont typeface="Arial" panose="020B0604020202020204" pitchFamily="34" charset="0"/>
              <a:buChar char="•"/>
              <a:tabLst>
                <a:tab pos="542925" algn="l"/>
              </a:tabLst>
              <a:defRPr/>
            </a:pPr>
            <a:r>
              <a:rPr lang="en-GB" b="1" dirty="0">
                <a:solidFill>
                  <a:srgbClr val="41B6E6"/>
                </a:solidFill>
                <a:latin typeface="Arial" panose="020B0604020202020204" pitchFamily="34" charset="0"/>
                <a:cs typeface="Arial" panose="020B0604020202020204" pitchFamily="34" charset="0"/>
              </a:rPr>
              <a:t>Giving information to make an informed choice</a:t>
            </a:r>
            <a:endParaRPr lang="en-GB"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AE1A42A-110A-DEE1-03C3-91AC852783C3}"/>
              </a:ext>
            </a:extLst>
          </p:cNvPr>
          <p:cNvGrpSpPr/>
          <p:nvPr/>
        </p:nvGrpSpPr>
        <p:grpSpPr>
          <a:xfrm>
            <a:off x="5364088" y="1389425"/>
            <a:ext cx="2780481" cy="2931887"/>
            <a:chOff x="5696297" y="1635646"/>
            <a:chExt cx="2376264" cy="2505659"/>
          </a:xfrm>
        </p:grpSpPr>
        <p:pic>
          <p:nvPicPr>
            <p:cNvPr id="7" name="Graphic 6" descr="Pencil with solid fill">
              <a:extLst>
                <a:ext uri="{FF2B5EF4-FFF2-40B4-BE49-F238E27FC236}">
                  <a16:creationId xmlns:a16="http://schemas.microsoft.com/office/drawing/2014/main" id="{7447D828-4F12-0A86-DA99-037614975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149" y="1635646"/>
              <a:ext cx="718839" cy="718839"/>
            </a:xfrm>
            <a:prstGeom prst="rect">
              <a:avLst/>
            </a:prstGeom>
          </p:spPr>
        </p:pic>
        <p:pic>
          <p:nvPicPr>
            <p:cNvPr id="9" name="Graphic 8" descr="Checklist outline">
              <a:extLst>
                <a:ext uri="{FF2B5EF4-FFF2-40B4-BE49-F238E27FC236}">
                  <a16:creationId xmlns:a16="http://schemas.microsoft.com/office/drawing/2014/main" id="{35238EE1-1A84-BB6E-EB66-E351697142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6297" y="1765041"/>
              <a:ext cx="2376264" cy="2376264"/>
            </a:xfrm>
            <a:prstGeom prst="rect">
              <a:avLst/>
            </a:prstGeom>
          </p:spPr>
        </p:pic>
      </p:grpSp>
    </p:spTree>
    <p:extLst>
      <p:ext uri="{BB962C8B-B14F-4D97-AF65-F5344CB8AC3E}">
        <p14:creationId xmlns:p14="http://schemas.microsoft.com/office/powerpoint/2010/main" val="1701640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461665"/>
          </a:xfrm>
          <a:prstGeom prst="rect">
            <a:avLst/>
          </a:prstGeom>
          <a:noFill/>
        </p:spPr>
        <p:txBody>
          <a:bodyPr>
            <a:spAutoFit/>
          </a:bodyPr>
          <a:lstStyle/>
          <a:p>
            <a:pPr>
              <a:defRPr/>
            </a:pPr>
            <a:r>
              <a:rPr lang="en-GB" altLang="en-US" sz="2400" b="1" kern="0" dirty="0">
                <a:solidFill>
                  <a:srgbClr val="003087"/>
                </a:solidFill>
                <a:latin typeface="Arial" charset="0"/>
                <a:ea typeface="ＭＳ Ｐゴシック" pitchFamily="-16" charset="-128"/>
              </a:rPr>
              <a:t>Parts of the Body Prone to Pressure Ulcers</a:t>
            </a:r>
            <a:endParaRPr lang="en-GB" altLang="en-US" sz="24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3" name="Picture 2" descr="Parts of body prone to pressure ulcers Diagram ">
            <a:extLst>
              <a:ext uri="{FF2B5EF4-FFF2-40B4-BE49-F238E27FC236}">
                <a16:creationId xmlns:a16="http://schemas.microsoft.com/office/drawing/2014/main" id="{37C0ECE1-83A1-4956-8AA3-6589C02D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751024"/>
            <a:ext cx="5328592" cy="3641452"/>
          </a:xfrm>
          <a:prstGeom prst="rect">
            <a:avLst/>
          </a:prstGeom>
        </p:spPr>
      </p:pic>
    </p:spTree>
    <p:extLst>
      <p:ext uri="{BB962C8B-B14F-4D97-AF65-F5344CB8AC3E}">
        <p14:creationId xmlns:p14="http://schemas.microsoft.com/office/powerpoint/2010/main" val="162975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861774"/>
          </a:xfrm>
          <a:prstGeom prst="rect">
            <a:avLst/>
          </a:prstGeom>
          <a:noFill/>
        </p:spPr>
        <p:txBody>
          <a:bodyPr>
            <a:spAutoFit/>
          </a:bodyPr>
          <a:lstStyle/>
          <a:p>
            <a:pPr>
              <a:defRPr/>
            </a:pPr>
            <a:r>
              <a:rPr lang="en-GB" altLang="en-US" sz="3200" b="1" kern="0" dirty="0">
                <a:solidFill>
                  <a:schemeClr val="accent1"/>
                </a:solidFill>
                <a:latin typeface="Arial" charset="0"/>
                <a:ea typeface="ＭＳ Ｐゴシック" pitchFamily="-16" charset="-128"/>
              </a:rPr>
              <a:t>Session Focus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7" name="TextBox 6"/>
          <p:cNvSpPr txBox="1"/>
          <p:nvPr/>
        </p:nvSpPr>
        <p:spPr>
          <a:xfrm>
            <a:off x="-23614" y="915566"/>
            <a:ext cx="8895566" cy="35086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42925" indent="-276225">
              <a:spcAft>
                <a:spcPts val="1200"/>
              </a:spcAft>
              <a:buClr>
                <a:srgbClr val="41B6E6"/>
              </a:buClr>
              <a:buFont typeface="Arial" panose="020B0604020202020204" pitchFamily="34" charset="0"/>
              <a:buChar char="•"/>
              <a:tabLst>
                <a:tab pos="542925" algn="l"/>
              </a:tabLst>
              <a:defRPr/>
            </a:pPr>
            <a:r>
              <a:rPr lang="en-GB" dirty="0">
                <a:solidFill>
                  <a:srgbClr val="41B6E6"/>
                </a:solidFill>
                <a:latin typeface="Arial" panose="020B0604020202020204" pitchFamily="34" charset="0"/>
                <a:cs typeface="Arial" panose="020B0604020202020204" pitchFamily="34" charset="0"/>
              </a:rPr>
              <a:t>Aetiology and causes of pressure ulcers (PUs)</a:t>
            </a:r>
          </a:p>
          <a:p>
            <a:pPr marL="542925" indent="-276225">
              <a:spcAft>
                <a:spcPts val="1200"/>
              </a:spcAft>
              <a:buClr>
                <a:srgbClr val="41B6E6"/>
              </a:buClr>
              <a:buFont typeface="Arial" panose="020B0604020202020204" pitchFamily="34" charset="0"/>
              <a:buChar char="•"/>
              <a:tabLst>
                <a:tab pos="542925" algn="l"/>
              </a:tabLst>
              <a:defRPr/>
            </a:pPr>
            <a:r>
              <a:rPr lang="en-GB" dirty="0">
                <a:solidFill>
                  <a:srgbClr val="41B6E6"/>
                </a:solidFill>
                <a:latin typeface="Arial" panose="020B0604020202020204" pitchFamily="34" charset="0"/>
                <a:cs typeface="Arial" panose="020B0604020202020204" pitchFamily="34" charset="0"/>
              </a:rPr>
              <a:t>The impact of pressure ulcers for the patient and the NHS </a:t>
            </a:r>
          </a:p>
          <a:p>
            <a:pPr marL="542925" indent="-276225">
              <a:spcAft>
                <a:spcPts val="1200"/>
              </a:spcAft>
              <a:buClr>
                <a:srgbClr val="41B6E6"/>
              </a:buClr>
              <a:buFont typeface="Arial" panose="020B0604020202020204" pitchFamily="34" charset="0"/>
              <a:buChar char="•"/>
              <a:tabLst>
                <a:tab pos="542925" algn="l"/>
              </a:tabLst>
              <a:defRPr/>
            </a:pPr>
            <a:r>
              <a:rPr lang="en-GB" dirty="0">
                <a:solidFill>
                  <a:srgbClr val="41B6E6"/>
                </a:solidFill>
                <a:latin typeface="Arial" panose="020B0604020202020204" pitchFamily="34" charset="0"/>
                <a:cs typeface="Arial" panose="020B0604020202020204" pitchFamily="34" charset="0"/>
              </a:rPr>
              <a:t>Risk assessment and identifying individuals at risk of pressure ulcers</a:t>
            </a:r>
          </a:p>
          <a:p>
            <a:pPr marL="542925" indent="-276225">
              <a:spcAft>
                <a:spcPts val="1200"/>
              </a:spcAft>
              <a:buClr>
                <a:srgbClr val="41B6E6"/>
              </a:buClr>
              <a:buFont typeface="Arial" panose="020B0604020202020204" pitchFamily="34" charset="0"/>
              <a:buChar char="•"/>
              <a:tabLst>
                <a:tab pos="542925" algn="l"/>
              </a:tabLst>
              <a:defRPr/>
            </a:pPr>
            <a:r>
              <a:rPr lang="en-GB" dirty="0">
                <a:solidFill>
                  <a:srgbClr val="41B6E6"/>
                </a:solidFill>
                <a:latin typeface="Arial" panose="020B0604020202020204" pitchFamily="34" charset="0"/>
                <a:cs typeface="Arial" panose="020B0604020202020204" pitchFamily="34" charset="0"/>
              </a:rPr>
              <a:t>Waterlow score and aSSKINg</a:t>
            </a:r>
          </a:p>
          <a:p>
            <a:pPr marL="542925" indent="-276225">
              <a:spcAft>
                <a:spcPts val="1200"/>
              </a:spcAft>
              <a:buClr>
                <a:srgbClr val="41B6E6"/>
              </a:buClr>
              <a:buFont typeface="Arial" panose="020B0604020202020204" pitchFamily="34" charset="0"/>
              <a:buChar char="•"/>
              <a:tabLst>
                <a:tab pos="542925" algn="l"/>
              </a:tabLst>
              <a:defRPr/>
            </a:pPr>
            <a:r>
              <a:rPr lang="en-GB" sz="2000">
                <a:solidFill>
                  <a:srgbClr val="41B6E6"/>
                </a:solidFill>
                <a:latin typeface="Arial" panose="020B0604020202020204" pitchFamily="34" charset="0"/>
                <a:cs typeface="Arial" panose="020B0604020202020204" pitchFamily="34" charset="0"/>
              </a:rPr>
              <a:t>aSSKINg </a:t>
            </a:r>
            <a:r>
              <a:rPr lang="en-GB" sz="2000" dirty="0">
                <a:solidFill>
                  <a:srgbClr val="41B6E6"/>
                </a:solidFill>
                <a:latin typeface="Arial" panose="020B0604020202020204" pitchFamily="34" charset="0"/>
                <a:cs typeface="Arial" panose="020B0604020202020204" pitchFamily="34" charset="0"/>
              </a:rPr>
              <a:t>assessment</a:t>
            </a:r>
          </a:p>
          <a:p>
            <a:pPr marL="542925" indent="-276225">
              <a:spcAft>
                <a:spcPts val="1200"/>
              </a:spcAft>
              <a:buClr>
                <a:srgbClr val="41B6E6"/>
              </a:buClr>
              <a:buFont typeface="Arial" panose="020B0604020202020204" pitchFamily="34" charset="0"/>
              <a:buChar char="•"/>
              <a:tabLst>
                <a:tab pos="542925" algn="l"/>
              </a:tabLst>
              <a:defRPr/>
            </a:pPr>
            <a:r>
              <a:rPr lang="en-GB" sz="2000" dirty="0">
                <a:solidFill>
                  <a:srgbClr val="41B6E6"/>
                </a:solidFill>
                <a:latin typeface="Arial" panose="020B0604020202020204" pitchFamily="34" charset="0"/>
                <a:cs typeface="Arial" panose="020B0604020202020204" pitchFamily="34" charset="0"/>
              </a:rPr>
              <a:t>Categorisation of pressure ulcers</a:t>
            </a:r>
          </a:p>
          <a:p>
            <a:pPr marL="542925" indent="-276225">
              <a:spcAft>
                <a:spcPts val="1200"/>
              </a:spcAft>
              <a:buClr>
                <a:srgbClr val="41B6E6"/>
              </a:buClr>
              <a:buFont typeface="Arial" panose="020B0604020202020204" pitchFamily="34" charset="0"/>
              <a:buChar char="•"/>
              <a:tabLst>
                <a:tab pos="542925" algn="l"/>
              </a:tabLst>
              <a:defRPr/>
            </a:pPr>
            <a:r>
              <a:rPr lang="en-GB" sz="2000" dirty="0">
                <a:solidFill>
                  <a:srgbClr val="41B6E6"/>
                </a:solidFill>
                <a:latin typeface="Arial" panose="020B0604020202020204" pitchFamily="34" charset="0"/>
                <a:cs typeface="Arial" panose="020B0604020202020204" pitchFamily="34" charset="0"/>
              </a:rPr>
              <a:t>Differential diagnosis and Incontinence Associated Dermatitis</a:t>
            </a:r>
          </a:p>
          <a:p>
            <a:pPr marL="542925" indent="-276225">
              <a:spcAft>
                <a:spcPts val="1200"/>
              </a:spcAft>
              <a:buClr>
                <a:srgbClr val="41B6E6"/>
              </a:buClr>
              <a:buFont typeface="Arial" panose="020B0604020202020204" pitchFamily="34" charset="0"/>
              <a:buChar char="•"/>
              <a:tabLst>
                <a:tab pos="542925" algn="l"/>
              </a:tabLst>
              <a:defRPr/>
            </a:pPr>
            <a:r>
              <a:rPr lang="en-GB" sz="2000" dirty="0">
                <a:solidFill>
                  <a:srgbClr val="41B6E6"/>
                </a:solidFill>
                <a:latin typeface="Arial" panose="020B0604020202020204" pitchFamily="34" charset="0"/>
                <a:cs typeface="Arial" panose="020B0604020202020204" pitchFamily="34" charset="0"/>
              </a:rPr>
              <a:t>How you can prevent pressure ulcers from occurring or deteriorating</a:t>
            </a:r>
            <a:endParaRPr lang="en-GB" sz="2000" dirty="0">
              <a:solidFill>
                <a:srgbClr val="41B6E6"/>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Tree>
    <p:extLst>
      <p:ext uri="{BB962C8B-B14F-4D97-AF65-F5344CB8AC3E}">
        <p14:creationId xmlns:p14="http://schemas.microsoft.com/office/powerpoint/2010/main" val="399985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315676"/>
            <a:ext cx="7727156" cy="11079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Blanchable Erythema</a:t>
            </a:r>
            <a:r>
              <a:rPr lang="en-GB" sz="1600" b="1" dirty="0">
                <a:solidFill>
                  <a:srgbClr val="41B6E6"/>
                </a:solidFill>
                <a:latin typeface="Arial" panose="020B0604020202020204" pitchFamily="34" charset="0"/>
                <a:cs typeface="Arial" panose="020B0604020202020204" pitchFamily="34" charset="0"/>
              </a:rPr>
              <a:t> </a:t>
            </a:r>
            <a:r>
              <a:rPr lang="en-GB" sz="1600" dirty="0">
                <a:solidFill>
                  <a:srgbClr val="41B6E6"/>
                </a:solidFill>
                <a:latin typeface="Arial" panose="020B0604020202020204" pitchFamily="34" charset="0"/>
                <a:cs typeface="Arial" panose="020B0604020202020204" pitchFamily="34" charset="0"/>
              </a:rPr>
              <a:t>(redness of the skin)</a:t>
            </a: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Visible skin redness that becomes white when pressure is applied and reddens when pressure is relieved.</a:t>
            </a:r>
          </a:p>
        </p:txBody>
      </p:sp>
      <p:pic>
        <p:nvPicPr>
          <p:cNvPr id="8" name="Picture 7" descr="Close-up of a person's chest&#10;&#10;Description automatically generated with medium confidence">
            <a:extLst>
              <a:ext uri="{FF2B5EF4-FFF2-40B4-BE49-F238E27FC236}">
                <a16:creationId xmlns:a16="http://schemas.microsoft.com/office/drawing/2014/main" id="{61A25F29-E4C2-D1E1-5582-C97C9FBEE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73" y="2589751"/>
            <a:ext cx="2632792" cy="1998221"/>
          </a:xfrm>
          <a:prstGeom prst="rect">
            <a:avLst/>
          </a:prstGeom>
          <a:ln>
            <a:solidFill>
              <a:srgbClr val="768692"/>
            </a:solidFill>
          </a:ln>
        </p:spPr>
      </p:pic>
      <p:pic>
        <p:nvPicPr>
          <p:cNvPr id="12" name="Picture 11" descr="A close-up of a person's hand&#10;&#10;Description automatically generated with low confidence">
            <a:extLst>
              <a:ext uri="{FF2B5EF4-FFF2-40B4-BE49-F238E27FC236}">
                <a16:creationId xmlns:a16="http://schemas.microsoft.com/office/drawing/2014/main" id="{5CB1F07F-4F6E-9C0D-C17B-4CF6DCF5A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57" y="2589751"/>
            <a:ext cx="2677890" cy="1998222"/>
          </a:xfrm>
          <a:prstGeom prst="rect">
            <a:avLst/>
          </a:prstGeom>
          <a:ln>
            <a:solidFill>
              <a:srgbClr val="768692"/>
            </a:solidFill>
          </a:ln>
        </p:spPr>
      </p:pic>
      <p:pic>
        <p:nvPicPr>
          <p:cNvPr id="16" name="Picture 15" descr="A close-up of a foot&#10;&#10;Description automatically generated with medium confidence">
            <a:extLst>
              <a:ext uri="{FF2B5EF4-FFF2-40B4-BE49-F238E27FC236}">
                <a16:creationId xmlns:a16="http://schemas.microsoft.com/office/drawing/2014/main" id="{03301763-1050-3C50-D2F5-D020BC7E3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34" y="2589752"/>
            <a:ext cx="2664296" cy="1998222"/>
          </a:xfrm>
          <a:prstGeom prst="rect">
            <a:avLst/>
          </a:prstGeom>
          <a:ln>
            <a:solidFill>
              <a:srgbClr val="768692"/>
            </a:solidFill>
          </a:ln>
        </p:spPr>
      </p:pic>
    </p:spTree>
    <p:extLst>
      <p:ext uri="{BB962C8B-B14F-4D97-AF65-F5344CB8AC3E}">
        <p14:creationId xmlns:p14="http://schemas.microsoft.com/office/powerpoint/2010/main" val="64464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203598"/>
            <a:ext cx="7727156" cy="15081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Non-blanchable Erythema</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Visible skin redness that persists with the application of pressure from fingers palpating the area.</a:t>
            </a: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Non-blanchable erythema indicates structural damage to the capillary bed.</a:t>
            </a:r>
          </a:p>
        </p:txBody>
      </p:sp>
      <p:pic>
        <p:nvPicPr>
          <p:cNvPr id="12" name="Picture 11" descr="A close-up of a person's hand&#10;&#10;Description automatically generated with low confidence">
            <a:extLst>
              <a:ext uri="{FF2B5EF4-FFF2-40B4-BE49-F238E27FC236}">
                <a16:creationId xmlns:a16="http://schemas.microsoft.com/office/drawing/2014/main" id="{5CB1F07F-4F6E-9C0D-C17B-4CF6DCF5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357" y="2805776"/>
            <a:ext cx="2677890" cy="1998222"/>
          </a:xfrm>
          <a:prstGeom prst="rect">
            <a:avLst/>
          </a:prstGeom>
          <a:ln>
            <a:solidFill>
              <a:srgbClr val="768692"/>
            </a:solidFill>
          </a:ln>
        </p:spPr>
      </p:pic>
      <p:pic>
        <p:nvPicPr>
          <p:cNvPr id="5" name="Picture 4" descr="A close-up of a wound&#10;&#10;Description automatically generated with low confidence">
            <a:extLst>
              <a:ext uri="{FF2B5EF4-FFF2-40B4-BE49-F238E27FC236}">
                <a16:creationId xmlns:a16="http://schemas.microsoft.com/office/drawing/2014/main" id="{4D50D6D8-EABB-29BE-599C-EF92DDD91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261" y="2787775"/>
            <a:ext cx="2677890" cy="2012243"/>
          </a:xfrm>
          <a:prstGeom prst="rect">
            <a:avLst/>
          </a:prstGeom>
          <a:ln>
            <a:solidFill>
              <a:srgbClr val="768692"/>
            </a:solidFill>
          </a:ln>
        </p:spPr>
      </p:pic>
      <p:pic>
        <p:nvPicPr>
          <p:cNvPr id="9" name="Picture 8" descr="A close-up of a person's foot&#10;&#10;Description automatically generated with low confidence">
            <a:extLst>
              <a:ext uri="{FF2B5EF4-FFF2-40B4-BE49-F238E27FC236}">
                <a16:creationId xmlns:a16="http://schemas.microsoft.com/office/drawing/2014/main" id="{F6042960-B025-611F-EB70-DF66C870E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12" y="2805776"/>
            <a:ext cx="2659231" cy="1998222"/>
          </a:xfrm>
          <a:prstGeom prst="rect">
            <a:avLst/>
          </a:prstGeom>
          <a:ln>
            <a:solidFill>
              <a:srgbClr val="768692"/>
            </a:solidFill>
          </a:ln>
        </p:spPr>
      </p:pic>
    </p:spTree>
    <p:extLst>
      <p:ext uri="{BB962C8B-B14F-4D97-AF65-F5344CB8AC3E}">
        <p14:creationId xmlns:p14="http://schemas.microsoft.com/office/powerpoint/2010/main" val="3704826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461665"/>
          </a:xfrm>
          <a:prstGeom prst="rect">
            <a:avLst/>
          </a:prstGeom>
          <a:noFill/>
        </p:spPr>
        <p:txBody>
          <a:bodyPr>
            <a:spAutoFit/>
          </a:bodyPr>
          <a:lstStyle/>
          <a:p>
            <a:pPr>
              <a:defRPr/>
            </a:pPr>
            <a:r>
              <a:rPr lang="en-GB" altLang="en-US" sz="2400" b="1" kern="0" dirty="0">
                <a:solidFill>
                  <a:srgbClr val="003087"/>
                </a:solidFill>
                <a:latin typeface="Arial" charset="0"/>
                <a:ea typeface="ＭＳ Ｐゴシック" pitchFamily="-16" charset="-128"/>
              </a:rPr>
              <a:t>Categorisation of Pressure Ulcers</a:t>
            </a:r>
            <a:endParaRPr lang="en-GB" altLang="en-US" sz="24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7" name="Picture 6">
            <a:extLst>
              <a:ext uri="{FF2B5EF4-FFF2-40B4-BE49-F238E27FC236}">
                <a16:creationId xmlns:a16="http://schemas.microsoft.com/office/drawing/2014/main" id="{DCBA3D9D-886C-2831-8746-31A89D728332}"/>
              </a:ext>
            </a:extLst>
          </p:cNvPr>
          <p:cNvPicPr>
            <a:picLocks noChangeAspect="1"/>
          </p:cNvPicPr>
          <p:nvPr/>
        </p:nvPicPr>
        <p:blipFill>
          <a:blip r:embed="rId2"/>
          <a:stretch>
            <a:fillRect/>
          </a:stretch>
        </p:blipFill>
        <p:spPr>
          <a:xfrm>
            <a:off x="862186" y="524645"/>
            <a:ext cx="5911826" cy="4176464"/>
          </a:xfrm>
          <a:prstGeom prst="rect">
            <a:avLst/>
          </a:prstGeom>
        </p:spPr>
      </p:pic>
    </p:spTree>
    <p:extLst>
      <p:ext uri="{BB962C8B-B14F-4D97-AF65-F5344CB8AC3E}">
        <p14:creationId xmlns:p14="http://schemas.microsoft.com/office/powerpoint/2010/main" val="150365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203598"/>
            <a:ext cx="5134868" cy="264687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Category 1</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Intact skin with non-blanchable redness of a localized area usually over a bony prominence.</a:t>
            </a: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Darkly pigmented skin may not have visible blanching; its colour may differ from the surrounding area.</a:t>
            </a:r>
          </a:p>
          <a:p>
            <a:pPr marL="266700">
              <a:spcAft>
                <a:spcPts val="1200"/>
              </a:spcAft>
              <a:buClr>
                <a:srgbClr val="41B6E6"/>
              </a:buClr>
              <a:tabLst>
                <a:tab pos="542925" algn="l"/>
              </a:tabLst>
              <a:defRPr/>
            </a:pPr>
            <a:r>
              <a:rPr lang="en-GB" sz="1600" b="1" dirty="0">
                <a:solidFill>
                  <a:srgbClr val="41B6E6"/>
                </a:solidFill>
                <a:latin typeface="Arial" panose="020B0604020202020204" pitchFamily="34" charset="0"/>
                <a:cs typeface="Arial" panose="020B0604020202020204" pitchFamily="34" charset="0"/>
              </a:rPr>
              <a:t>The area may be painful, firm, soft, warmer or cooler as compared to adjacent tissue. </a:t>
            </a:r>
          </a:p>
        </p:txBody>
      </p:sp>
      <p:pic>
        <p:nvPicPr>
          <p:cNvPr id="4" name="Picture 2" descr="Category 1&#10;">
            <a:extLst>
              <a:ext uri="{FF2B5EF4-FFF2-40B4-BE49-F238E27FC236}">
                <a16:creationId xmlns:a16="http://schemas.microsoft.com/office/drawing/2014/main" id="{0B96B51E-0C72-1E97-53A7-B332668BF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838" y="1419622"/>
            <a:ext cx="1451426" cy="1432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Category 1&#10;">
            <a:extLst>
              <a:ext uri="{FF2B5EF4-FFF2-40B4-BE49-F238E27FC236}">
                <a16:creationId xmlns:a16="http://schemas.microsoft.com/office/drawing/2014/main" id="{B2B6945B-877D-0832-AAF2-BDA863E272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31946" y="3029553"/>
            <a:ext cx="2385821" cy="154017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Category 1&#10;">
            <a:extLst>
              <a:ext uri="{FF2B5EF4-FFF2-40B4-BE49-F238E27FC236}">
                <a16:creationId xmlns:a16="http://schemas.microsoft.com/office/drawing/2014/main" id="{0BE70273-3EDC-DBB4-0F67-8A9B529B3E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273"/>
          <a:stretch/>
        </p:blipFill>
        <p:spPr bwMode="auto">
          <a:xfrm>
            <a:off x="7136138" y="1401540"/>
            <a:ext cx="1652280" cy="143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AD99AC1-C027-D8DB-A366-CECC60C7D65F}"/>
              </a:ext>
            </a:extLst>
          </p:cNvPr>
          <p:cNvSpPr txBox="1"/>
          <p:nvPr/>
        </p:nvSpPr>
        <p:spPr>
          <a:xfrm>
            <a:off x="1090348" y="4143054"/>
            <a:ext cx="4881801" cy="584775"/>
          </a:xfrm>
          <a:prstGeom prst="rect">
            <a:avLst/>
          </a:prstGeom>
          <a:noFill/>
        </p:spPr>
        <p:txBody>
          <a:bodyPr wrap="square" rtlCol="0">
            <a:spAutoFit/>
          </a:bodyPr>
          <a:lstStyle/>
          <a:p>
            <a:r>
              <a:rPr lang="en-GB" sz="1600" dirty="0">
                <a:solidFill>
                  <a:srgbClr val="C00000"/>
                </a:solidFill>
              </a:rPr>
              <a:t>Category 1 may be difficult to detect for individuals with dark skin tones. May indicate persons “at risk”.</a:t>
            </a:r>
          </a:p>
        </p:txBody>
      </p:sp>
      <p:sp>
        <p:nvSpPr>
          <p:cNvPr id="13" name="Oval 12">
            <a:extLst>
              <a:ext uri="{FF2B5EF4-FFF2-40B4-BE49-F238E27FC236}">
                <a16:creationId xmlns:a16="http://schemas.microsoft.com/office/drawing/2014/main" id="{DA735838-7707-0F05-95D4-2DAB25816915}"/>
              </a:ext>
              <a:ext uri="{C183D7F6-B498-43B3-948B-1728B52AA6E4}">
                <adec:decorative xmlns:adec="http://schemas.microsoft.com/office/drawing/2017/decorative" val="1"/>
              </a:ext>
            </a:extLst>
          </p:cNvPr>
          <p:cNvSpPr/>
          <p:nvPr/>
        </p:nvSpPr>
        <p:spPr>
          <a:xfrm>
            <a:off x="427136" y="4103837"/>
            <a:ext cx="663212" cy="663212"/>
          </a:xfrm>
          <a:prstGeom prst="ellipse">
            <a:avLst/>
          </a:prstGeom>
          <a:solidFill>
            <a:srgbClr val="C02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289940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203598"/>
            <a:ext cx="5134868" cy="286232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Category 2</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Partial thickness loss of dermis presenting as a shallow open ulcer with a red pink wound bed, without slough. May also present as an intact or open/ruptured serum-filled or serosanguinous filled blister.</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It presents as a shiny or dry shallow ulcer without slough or bruising*.</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This category should not be used to describe skin tears, tape burns, incontinence associated dermatitis, maceration or excoriation.</a:t>
            </a:r>
          </a:p>
        </p:txBody>
      </p:sp>
      <p:sp>
        <p:nvSpPr>
          <p:cNvPr id="11" name="TextBox 10">
            <a:extLst>
              <a:ext uri="{FF2B5EF4-FFF2-40B4-BE49-F238E27FC236}">
                <a16:creationId xmlns:a16="http://schemas.microsoft.com/office/drawing/2014/main" id="{4AD99AC1-C027-D8DB-A366-CECC60C7D65F}"/>
              </a:ext>
            </a:extLst>
          </p:cNvPr>
          <p:cNvSpPr txBox="1"/>
          <p:nvPr/>
        </p:nvSpPr>
        <p:spPr>
          <a:xfrm>
            <a:off x="1090348" y="4276134"/>
            <a:ext cx="4881801" cy="338554"/>
          </a:xfrm>
          <a:prstGeom prst="rect">
            <a:avLst/>
          </a:prstGeom>
          <a:noFill/>
        </p:spPr>
        <p:txBody>
          <a:bodyPr wrap="square" rtlCol="0">
            <a:spAutoFit/>
          </a:bodyPr>
          <a:lstStyle/>
          <a:p>
            <a:r>
              <a:rPr lang="en-GB" sz="1600" dirty="0">
                <a:solidFill>
                  <a:srgbClr val="C00000"/>
                </a:solidFill>
              </a:rPr>
              <a:t>*Bruising indicates Deep Tissue Injury (DTI)</a:t>
            </a:r>
          </a:p>
        </p:txBody>
      </p:sp>
      <p:sp>
        <p:nvSpPr>
          <p:cNvPr id="13" name="Oval 12">
            <a:extLst>
              <a:ext uri="{FF2B5EF4-FFF2-40B4-BE49-F238E27FC236}">
                <a16:creationId xmlns:a16="http://schemas.microsoft.com/office/drawing/2014/main" id="{DA735838-7707-0F05-95D4-2DAB25816915}"/>
              </a:ext>
              <a:ext uri="{C183D7F6-B498-43B3-948B-1728B52AA6E4}">
                <adec:decorative xmlns:adec="http://schemas.microsoft.com/office/drawing/2017/decorative" val="1"/>
              </a:ext>
            </a:extLst>
          </p:cNvPr>
          <p:cNvSpPr/>
          <p:nvPr/>
        </p:nvSpPr>
        <p:spPr>
          <a:xfrm>
            <a:off x="427136" y="4103837"/>
            <a:ext cx="663212" cy="663212"/>
          </a:xfrm>
          <a:prstGeom prst="ellipse">
            <a:avLst/>
          </a:prstGeom>
          <a:solidFill>
            <a:srgbClr val="C02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Segoe UI" panose="020B0502040204020203" pitchFamily="34" charset="0"/>
                <a:cs typeface="Segoe UI" panose="020B0502040204020203" pitchFamily="34" charset="0"/>
              </a:rPr>
              <a:t>!</a:t>
            </a:r>
          </a:p>
        </p:txBody>
      </p:sp>
      <p:pic>
        <p:nvPicPr>
          <p:cNvPr id="5" name="Picture 2" descr="Category 2&#10;">
            <a:extLst>
              <a:ext uri="{FF2B5EF4-FFF2-40B4-BE49-F238E27FC236}">
                <a16:creationId xmlns:a16="http://schemas.microsoft.com/office/drawing/2014/main" id="{ABEEE23D-2D50-74F3-0168-DAFC09BF3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245" y="1402308"/>
            <a:ext cx="1470019" cy="14605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descr="Category 2&#10;">
            <a:extLst>
              <a:ext uri="{FF2B5EF4-FFF2-40B4-BE49-F238E27FC236}">
                <a16:creationId xmlns:a16="http://schemas.microsoft.com/office/drawing/2014/main" id="{D5BFDF98-D395-4AF0-820D-52F3BB6821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60895" y="1410097"/>
            <a:ext cx="1586908" cy="146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Category 2&#10;">
            <a:extLst>
              <a:ext uri="{FF2B5EF4-FFF2-40B4-BE49-F238E27FC236}">
                <a16:creationId xmlns:a16="http://schemas.microsoft.com/office/drawing/2014/main" id="{6DA50B7D-22E3-752A-8E72-C24827C96CD4}"/>
              </a:ext>
            </a:extLst>
          </p:cNvPr>
          <p:cNvPicPr>
            <a:picLocks noChangeAspect="1"/>
          </p:cNvPicPr>
          <p:nvPr/>
        </p:nvPicPr>
        <p:blipFill>
          <a:blip r:embed="rId6"/>
          <a:stretch>
            <a:fillRect/>
          </a:stretch>
        </p:blipFill>
        <p:spPr>
          <a:xfrm>
            <a:off x="6332866" y="2999403"/>
            <a:ext cx="2314937" cy="1614668"/>
          </a:xfrm>
          <a:prstGeom prst="rect">
            <a:avLst/>
          </a:prstGeom>
          <a:ln>
            <a:solidFill>
              <a:srgbClr val="768692"/>
            </a:solidFill>
          </a:ln>
        </p:spPr>
      </p:pic>
      <p:sp>
        <p:nvSpPr>
          <p:cNvPr id="14" name="TextBox 13">
            <a:extLst>
              <a:ext uri="{FF2B5EF4-FFF2-40B4-BE49-F238E27FC236}">
                <a16:creationId xmlns:a16="http://schemas.microsoft.com/office/drawing/2014/main" id="{DA190F9C-EC8D-AD95-9D46-C6F7AFC5E14C}"/>
              </a:ext>
            </a:extLst>
          </p:cNvPr>
          <p:cNvSpPr txBox="1"/>
          <p:nvPr/>
        </p:nvSpPr>
        <p:spPr>
          <a:xfrm>
            <a:off x="1090348" y="4824903"/>
            <a:ext cx="5641892" cy="246221"/>
          </a:xfrm>
          <a:prstGeom prst="rect">
            <a:avLst/>
          </a:prstGeom>
          <a:noFill/>
        </p:spPr>
        <p:txBody>
          <a:bodyPr wrap="square" rtlCol="0">
            <a:spAutoFit/>
          </a:bodyPr>
          <a:lstStyle/>
          <a:p>
            <a:r>
              <a:rPr lang="en-GB" sz="1000" dirty="0">
                <a:solidFill>
                  <a:srgbClr val="768692"/>
                </a:solidFill>
              </a:rPr>
              <a:t>1. https://www.nationalwoundcarestrategy.net/</a:t>
            </a:r>
          </a:p>
        </p:txBody>
      </p:sp>
      <p:sp>
        <p:nvSpPr>
          <p:cNvPr id="15" name="TextBox 14">
            <a:extLst>
              <a:ext uri="{FF2B5EF4-FFF2-40B4-BE49-F238E27FC236}">
                <a16:creationId xmlns:a16="http://schemas.microsoft.com/office/drawing/2014/main" id="{3DADCD96-CAA7-4F69-1E55-B2DF2BA56C0A}"/>
              </a:ext>
            </a:extLst>
          </p:cNvPr>
          <p:cNvSpPr txBox="1"/>
          <p:nvPr/>
        </p:nvSpPr>
        <p:spPr>
          <a:xfrm>
            <a:off x="8582051" y="4382829"/>
            <a:ext cx="269626" cy="276999"/>
          </a:xfrm>
          <a:prstGeom prst="rect">
            <a:avLst/>
          </a:prstGeom>
          <a:noFill/>
        </p:spPr>
        <p:txBody>
          <a:bodyPr wrap="none" rtlCol="0">
            <a:spAutoFit/>
          </a:bodyPr>
          <a:lstStyle/>
          <a:p>
            <a:r>
              <a:rPr lang="en-GB" sz="1200" dirty="0">
                <a:solidFill>
                  <a:srgbClr val="768692"/>
                </a:solidFill>
              </a:rPr>
              <a:t>1</a:t>
            </a:r>
          </a:p>
        </p:txBody>
      </p:sp>
    </p:spTree>
    <p:extLst>
      <p:ext uri="{BB962C8B-B14F-4D97-AF65-F5344CB8AC3E}">
        <p14:creationId xmlns:p14="http://schemas.microsoft.com/office/powerpoint/2010/main" val="3718158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203598"/>
            <a:ext cx="5134868" cy="36625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Category 3</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Full thickness tissue loss. Subcutaneous fat may be visible but bone, tendon or muscle are not exposed. Slough may be present but does not obscure the depth of tissue loss. May include undermining and tunnelling.</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The depth of a Category III pressure ulcer varies by anatomical location. The bridge of the nose, ear, occiput and malleolus do not have (adipose) subcutaneous tissue.</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Category/Stage III ulcers can be shallow. In contrast, areas of significant adiposity can develop extremely deep Category/Stage III pressure ulcers.</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Bone/tendon is not visible or directly palpable.</a:t>
            </a:r>
          </a:p>
        </p:txBody>
      </p:sp>
      <p:pic>
        <p:nvPicPr>
          <p:cNvPr id="4" name="Picture 2" descr="Category 3&#10;">
            <a:extLst>
              <a:ext uri="{FF2B5EF4-FFF2-40B4-BE49-F238E27FC236}">
                <a16:creationId xmlns:a16="http://schemas.microsoft.com/office/drawing/2014/main" id="{15671F19-C347-6E7C-28FF-313F94E85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681" y="1275606"/>
            <a:ext cx="1470019" cy="14606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Content Placeholder 3" descr="Category 3&#10;">
            <a:extLst>
              <a:ext uri="{FF2B5EF4-FFF2-40B4-BE49-F238E27FC236}">
                <a16:creationId xmlns:a16="http://schemas.microsoft.com/office/drawing/2014/main" id="{A7E9E043-07B4-08C3-7F1A-E5E061C107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44208" y="2861705"/>
            <a:ext cx="2448967" cy="19586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527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13196" y="1203598"/>
            <a:ext cx="5134868" cy="36625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Category 4</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Full thickness tissue loss with exposed bone, tendon or muscle. Slough or eschar may be present. Often includes undermining and tunnelling.</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The depth of a category/Stage IV pressure ulcer varies by anatomical location. The bridge of the nose, ear, occiput and malleolus do not have (adipose) subcutaneous tissue and these ulcers can be shallow.</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Category IV ulcers can extend into muscle and/or supporting structures (e.g., fascia, tendon or joint capsule) making osteomyelitis or osteitis likely to occur.</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Exposed bone/muscle is visible or directly palpable.</a:t>
            </a:r>
          </a:p>
        </p:txBody>
      </p:sp>
      <p:pic>
        <p:nvPicPr>
          <p:cNvPr id="5" name="Picture 2">
            <a:extLst>
              <a:ext uri="{FF2B5EF4-FFF2-40B4-BE49-F238E27FC236}">
                <a16:creationId xmlns:a16="http://schemas.microsoft.com/office/drawing/2014/main" id="{A0C41E76-CB07-8D2E-938A-F16429C7D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372" y="1235993"/>
            <a:ext cx="1470019" cy="14595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Category 4&#10;">
            <a:extLst>
              <a:ext uri="{FF2B5EF4-FFF2-40B4-BE49-F238E27FC236}">
                <a16:creationId xmlns:a16="http://schemas.microsoft.com/office/drawing/2014/main" id="{83AC6268-AE43-F833-57AE-F86874CFD1BB}"/>
              </a:ext>
            </a:extLst>
          </p:cNvPr>
          <p:cNvPicPr>
            <a:picLocks noChangeAspect="1"/>
          </p:cNvPicPr>
          <p:nvPr/>
        </p:nvPicPr>
        <p:blipFill>
          <a:blip r:embed="rId4"/>
          <a:stretch>
            <a:fillRect/>
          </a:stretch>
        </p:blipFill>
        <p:spPr>
          <a:xfrm>
            <a:off x="5796136" y="2811402"/>
            <a:ext cx="2956489" cy="1951745"/>
          </a:xfrm>
          <a:prstGeom prst="rect">
            <a:avLst/>
          </a:prstGeom>
        </p:spPr>
      </p:pic>
      <p:sp>
        <p:nvSpPr>
          <p:cNvPr id="11" name="TextBox 10">
            <a:extLst>
              <a:ext uri="{FF2B5EF4-FFF2-40B4-BE49-F238E27FC236}">
                <a16:creationId xmlns:a16="http://schemas.microsoft.com/office/drawing/2014/main" id="{D9E62050-147F-9D3C-76D7-9AE5B4B1BB0A}"/>
              </a:ext>
            </a:extLst>
          </p:cNvPr>
          <p:cNvSpPr txBox="1"/>
          <p:nvPr/>
        </p:nvSpPr>
        <p:spPr>
          <a:xfrm>
            <a:off x="280126" y="4842817"/>
            <a:ext cx="5641892" cy="246221"/>
          </a:xfrm>
          <a:prstGeom prst="rect">
            <a:avLst/>
          </a:prstGeom>
          <a:noFill/>
        </p:spPr>
        <p:txBody>
          <a:bodyPr wrap="square" rtlCol="0">
            <a:spAutoFit/>
          </a:bodyPr>
          <a:lstStyle/>
          <a:p>
            <a:r>
              <a:rPr lang="en-GB" sz="1000" dirty="0">
                <a:solidFill>
                  <a:srgbClr val="768692"/>
                </a:solidFill>
              </a:rPr>
              <a:t>1. https://www.nationalwoundcarestrategy.net/</a:t>
            </a:r>
          </a:p>
        </p:txBody>
      </p:sp>
      <p:sp>
        <p:nvSpPr>
          <p:cNvPr id="12" name="TextBox 11">
            <a:extLst>
              <a:ext uri="{FF2B5EF4-FFF2-40B4-BE49-F238E27FC236}">
                <a16:creationId xmlns:a16="http://schemas.microsoft.com/office/drawing/2014/main" id="{00A50171-DC6E-28B4-E0DD-524886831AC0}"/>
              </a:ext>
            </a:extLst>
          </p:cNvPr>
          <p:cNvSpPr txBox="1"/>
          <p:nvPr/>
        </p:nvSpPr>
        <p:spPr>
          <a:xfrm>
            <a:off x="8712193" y="4543298"/>
            <a:ext cx="269626" cy="276999"/>
          </a:xfrm>
          <a:prstGeom prst="rect">
            <a:avLst/>
          </a:prstGeom>
          <a:noFill/>
        </p:spPr>
        <p:txBody>
          <a:bodyPr wrap="none" rtlCol="0">
            <a:spAutoFit/>
          </a:bodyPr>
          <a:lstStyle/>
          <a:p>
            <a:r>
              <a:rPr lang="en-GB" sz="1200" dirty="0">
                <a:solidFill>
                  <a:srgbClr val="768692"/>
                </a:solidFill>
              </a:rPr>
              <a:t>1</a:t>
            </a:r>
          </a:p>
        </p:txBody>
      </p:sp>
    </p:spTree>
    <p:extLst>
      <p:ext uri="{BB962C8B-B14F-4D97-AF65-F5344CB8AC3E}">
        <p14:creationId xmlns:p14="http://schemas.microsoft.com/office/powerpoint/2010/main" val="3371133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Categorisation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 name="TextBox 1">
            <a:extLst>
              <a:ext uri="{FF2B5EF4-FFF2-40B4-BE49-F238E27FC236}">
                <a16:creationId xmlns:a16="http://schemas.microsoft.com/office/drawing/2014/main" id="{F6D56734-7A4B-CC0A-F0E4-B6514EB5CBA1}"/>
              </a:ext>
            </a:extLst>
          </p:cNvPr>
          <p:cNvSpPr txBox="1"/>
          <p:nvPr/>
        </p:nvSpPr>
        <p:spPr>
          <a:xfrm>
            <a:off x="37195" y="1411018"/>
            <a:ext cx="5134868" cy="2800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sz="2400" b="1" dirty="0">
                <a:solidFill>
                  <a:srgbClr val="41B6E6"/>
                </a:solidFill>
                <a:latin typeface="Arial" panose="020B0604020202020204" pitchFamily="34" charset="0"/>
                <a:cs typeface="Arial" panose="020B0604020202020204" pitchFamily="34" charset="0"/>
              </a:rPr>
              <a:t>Deep Tissue Injury (DTI)</a:t>
            </a:r>
            <a:endParaRPr lang="en-GB" sz="1600" dirty="0">
              <a:solidFill>
                <a:srgbClr val="41B6E6"/>
              </a:solidFill>
              <a:latin typeface="Arial" panose="020B0604020202020204" pitchFamily="34" charset="0"/>
              <a:cs typeface="Arial" panose="020B0604020202020204" pitchFamily="34" charset="0"/>
            </a:endParaRP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Purple or maroon localized area.</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Although the appearance of DTI is often described as a bruise, it should be noted that a DTI does not go through the colour changes typical of a bruise as it resolves</a:t>
            </a:r>
          </a:p>
          <a:p>
            <a:pPr marL="266700">
              <a:spcAft>
                <a:spcPts val="1200"/>
              </a:spcAft>
              <a:buClr>
                <a:srgbClr val="41B6E6"/>
              </a:buClr>
              <a:tabLst>
                <a:tab pos="542925" algn="l"/>
              </a:tabLst>
              <a:defRPr/>
            </a:pPr>
            <a:r>
              <a:rPr lang="en-GB" sz="1400" b="1" dirty="0">
                <a:solidFill>
                  <a:srgbClr val="41B6E6"/>
                </a:solidFill>
                <a:latin typeface="Arial" panose="020B0604020202020204" pitchFamily="34" charset="0"/>
                <a:cs typeface="Arial" panose="020B0604020202020204" pitchFamily="34" charset="0"/>
              </a:rPr>
              <a:t>Deep tissue injury may be difficult to detect in individuals with dark skin tones</a:t>
            </a:r>
          </a:p>
          <a:p>
            <a:pPr marL="266700">
              <a:spcAft>
                <a:spcPts val="1200"/>
              </a:spcAft>
              <a:buClr>
                <a:srgbClr val="41B6E6"/>
              </a:buClr>
              <a:tabLst>
                <a:tab pos="542925" algn="l"/>
              </a:tabLst>
              <a:defRPr/>
            </a:pPr>
            <a:r>
              <a:rPr lang="en-GB" sz="1000" b="1" dirty="0">
                <a:solidFill>
                  <a:srgbClr val="41B6E6"/>
                </a:solidFill>
                <a:latin typeface="Arial" panose="020B0604020202020204" pitchFamily="34" charset="0"/>
                <a:cs typeface="Arial" panose="020B0604020202020204" pitchFamily="34" charset="0"/>
              </a:rPr>
              <a:t>(NHS Improvement 2018)</a:t>
            </a:r>
          </a:p>
        </p:txBody>
      </p:sp>
      <p:sp>
        <p:nvSpPr>
          <p:cNvPr id="11" name="TextBox 10">
            <a:extLst>
              <a:ext uri="{FF2B5EF4-FFF2-40B4-BE49-F238E27FC236}">
                <a16:creationId xmlns:a16="http://schemas.microsoft.com/office/drawing/2014/main" id="{D9E62050-147F-9D3C-76D7-9AE5B4B1BB0A}"/>
              </a:ext>
            </a:extLst>
          </p:cNvPr>
          <p:cNvSpPr txBox="1"/>
          <p:nvPr/>
        </p:nvSpPr>
        <p:spPr>
          <a:xfrm>
            <a:off x="280126" y="4842817"/>
            <a:ext cx="5641892" cy="246221"/>
          </a:xfrm>
          <a:prstGeom prst="rect">
            <a:avLst/>
          </a:prstGeom>
          <a:noFill/>
        </p:spPr>
        <p:txBody>
          <a:bodyPr wrap="square" rtlCol="0">
            <a:spAutoFit/>
          </a:bodyPr>
          <a:lstStyle/>
          <a:p>
            <a:r>
              <a:rPr lang="en-GB" sz="1000" dirty="0">
                <a:solidFill>
                  <a:srgbClr val="768692"/>
                </a:solidFill>
              </a:rPr>
              <a:t>1. https://www.nationalwoundcarestrategy.net/</a:t>
            </a:r>
          </a:p>
        </p:txBody>
      </p:sp>
      <p:sp>
        <p:nvSpPr>
          <p:cNvPr id="12" name="TextBox 11">
            <a:extLst>
              <a:ext uri="{FF2B5EF4-FFF2-40B4-BE49-F238E27FC236}">
                <a16:creationId xmlns:a16="http://schemas.microsoft.com/office/drawing/2014/main" id="{00A50171-DC6E-28B4-E0DD-524886831AC0}"/>
              </a:ext>
            </a:extLst>
          </p:cNvPr>
          <p:cNvSpPr txBox="1"/>
          <p:nvPr/>
        </p:nvSpPr>
        <p:spPr>
          <a:xfrm>
            <a:off x="8478776" y="4493017"/>
            <a:ext cx="269626" cy="276999"/>
          </a:xfrm>
          <a:prstGeom prst="rect">
            <a:avLst/>
          </a:prstGeom>
          <a:noFill/>
        </p:spPr>
        <p:txBody>
          <a:bodyPr wrap="none" rtlCol="0">
            <a:spAutoFit/>
          </a:bodyPr>
          <a:lstStyle/>
          <a:p>
            <a:r>
              <a:rPr lang="en-GB" sz="1200" dirty="0">
                <a:solidFill>
                  <a:srgbClr val="768692"/>
                </a:solidFill>
              </a:rPr>
              <a:t>1</a:t>
            </a:r>
          </a:p>
        </p:txBody>
      </p:sp>
      <p:pic>
        <p:nvPicPr>
          <p:cNvPr id="4" name="Picture 2">
            <a:extLst>
              <a:ext uri="{FF2B5EF4-FFF2-40B4-BE49-F238E27FC236}">
                <a16:creationId xmlns:a16="http://schemas.microsoft.com/office/drawing/2014/main" id="{CFE4FBB2-29C3-5D26-6A61-459B6660F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44208" y="1202825"/>
            <a:ext cx="1470019" cy="1463011"/>
          </a:xfrm>
          <a:prstGeom prst="rect">
            <a:avLst/>
          </a:prstGeom>
        </p:spPr>
      </p:pic>
      <p:pic>
        <p:nvPicPr>
          <p:cNvPr id="7" name="Picture 5" descr="Deep Tissue Injury (DTI)&#10;">
            <a:extLst>
              <a:ext uri="{FF2B5EF4-FFF2-40B4-BE49-F238E27FC236}">
                <a16:creationId xmlns:a16="http://schemas.microsoft.com/office/drawing/2014/main" id="{D99797A4-C1F7-6509-80B7-EB6656CFCB55}"/>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879658" y="2775610"/>
            <a:ext cx="2599118" cy="193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09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461665"/>
          </a:xfrm>
          <a:prstGeom prst="rect">
            <a:avLst/>
          </a:prstGeom>
          <a:noFill/>
        </p:spPr>
        <p:txBody>
          <a:bodyPr>
            <a:spAutoFit/>
          </a:bodyPr>
          <a:lstStyle/>
          <a:p>
            <a:pPr>
              <a:defRPr/>
            </a:pPr>
            <a:r>
              <a:rPr lang="en-GB" altLang="en-US" sz="2400" b="1" kern="0" dirty="0">
                <a:solidFill>
                  <a:srgbClr val="003087"/>
                </a:solidFill>
                <a:latin typeface="Arial" charset="0"/>
                <a:ea typeface="ＭＳ Ｐゴシック" pitchFamily="-16" charset="-128"/>
              </a:rPr>
              <a:t>Differences in the Development of DTIs &amp; PUs</a:t>
            </a:r>
            <a:endParaRPr lang="en-GB" altLang="en-US" sz="24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4" name="Picture 3">
            <a:extLst>
              <a:ext uri="{FF2B5EF4-FFF2-40B4-BE49-F238E27FC236}">
                <a16:creationId xmlns:a16="http://schemas.microsoft.com/office/drawing/2014/main" id="{AAB0664F-2087-FA43-247B-9328646ECE4C}"/>
              </a:ext>
            </a:extLst>
          </p:cNvPr>
          <p:cNvPicPr>
            <a:picLocks noChangeAspect="1"/>
          </p:cNvPicPr>
          <p:nvPr/>
        </p:nvPicPr>
        <p:blipFill rotWithShape="1">
          <a:blip r:embed="rId2"/>
          <a:srcRect t="2363" b="2735"/>
          <a:stretch/>
        </p:blipFill>
        <p:spPr>
          <a:xfrm>
            <a:off x="678453" y="873126"/>
            <a:ext cx="7061732" cy="3570832"/>
          </a:xfrm>
          <a:prstGeom prst="rect">
            <a:avLst/>
          </a:prstGeom>
          <a:ln>
            <a:solidFill>
              <a:srgbClr val="768692"/>
            </a:solidFill>
          </a:ln>
        </p:spPr>
      </p:pic>
      <p:sp>
        <p:nvSpPr>
          <p:cNvPr id="5" name="TextBox 4">
            <a:extLst>
              <a:ext uri="{FF2B5EF4-FFF2-40B4-BE49-F238E27FC236}">
                <a16:creationId xmlns:a16="http://schemas.microsoft.com/office/drawing/2014/main" id="{D7B1735F-0A3B-C163-3FBF-25BE9D37DCAB}"/>
              </a:ext>
            </a:extLst>
          </p:cNvPr>
          <p:cNvSpPr txBox="1"/>
          <p:nvPr/>
        </p:nvSpPr>
        <p:spPr>
          <a:xfrm>
            <a:off x="678453" y="4502224"/>
            <a:ext cx="5641892" cy="246221"/>
          </a:xfrm>
          <a:prstGeom prst="rect">
            <a:avLst/>
          </a:prstGeom>
          <a:noFill/>
        </p:spPr>
        <p:txBody>
          <a:bodyPr wrap="square" rtlCol="0">
            <a:spAutoFit/>
          </a:bodyPr>
          <a:lstStyle/>
          <a:p>
            <a:r>
              <a:rPr lang="en-GB" sz="1000" dirty="0">
                <a:solidFill>
                  <a:srgbClr val="768692"/>
                </a:solidFill>
              </a:rPr>
              <a:t>https://www.wounds-uk.com</a:t>
            </a:r>
          </a:p>
        </p:txBody>
      </p:sp>
    </p:spTree>
    <p:extLst>
      <p:ext uri="{BB962C8B-B14F-4D97-AF65-F5344CB8AC3E}">
        <p14:creationId xmlns:p14="http://schemas.microsoft.com/office/powerpoint/2010/main" val="3093236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461665"/>
          </a:xfrm>
          <a:prstGeom prst="rect">
            <a:avLst/>
          </a:prstGeom>
          <a:noFill/>
        </p:spPr>
        <p:txBody>
          <a:bodyPr>
            <a:spAutoFit/>
          </a:bodyPr>
          <a:lstStyle/>
          <a:p>
            <a:pPr>
              <a:defRPr/>
            </a:pPr>
            <a:r>
              <a:rPr lang="en-GB" altLang="en-US" sz="2400" b="1" kern="0" dirty="0">
                <a:solidFill>
                  <a:srgbClr val="003087"/>
                </a:solidFill>
                <a:latin typeface="Arial" charset="0"/>
                <a:ea typeface="ＭＳ Ｐゴシック" pitchFamily="-16" charset="-128"/>
              </a:rPr>
              <a:t>How is a DTI Managed?</a:t>
            </a:r>
            <a:endParaRPr lang="en-GB" altLang="en-US" sz="24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7" name="Group 6">
            <a:extLst>
              <a:ext uri="{FF2B5EF4-FFF2-40B4-BE49-F238E27FC236}">
                <a16:creationId xmlns:a16="http://schemas.microsoft.com/office/drawing/2014/main" id="{A53FB5B1-3300-98FE-2025-D66E76EC93BE}"/>
              </a:ext>
            </a:extLst>
          </p:cNvPr>
          <p:cNvGrpSpPr/>
          <p:nvPr/>
        </p:nvGrpSpPr>
        <p:grpSpPr>
          <a:xfrm>
            <a:off x="517721" y="868191"/>
            <a:ext cx="7343954" cy="1199504"/>
            <a:chOff x="323528" y="1779661"/>
            <a:chExt cx="8350974" cy="2088232"/>
          </a:xfrm>
        </p:grpSpPr>
        <p:sp>
          <p:nvSpPr>
            <p:cNvPr id="8" name="Rectangle 7">
              <a:extLst>
                <a:ext uri="{FF2B5EF4-FFF2-40B4-BE49-F238E27FC236}">
                  <a16:creationId xmlns:a16="http://schemas.microsoft.com/office/drawing/2014/main" id="{3C6AEC33-760D-68C4-B389-44147E655EBA}"/>
                </a:ext>
              </a:extLst>
            </p:cNvPr>
            <p:cNvSpPr/>
            <p:nvPr/>
          </p:nvSpPr>
          <p:spPr>
            <a:xfrm>
              <a:off x="323528" y="1779661"/>
              <a:ext cx="2088232" cy="2088232"/>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200" dirty="0"/>
                <a:t>Define objectives</a:t>
              </a:r>
            </a:p>
          </p:txBody>
        </p:sp>
        <p:sp>
          <p:nvSpPr>
            <p:cNvPr id="9" name="Rectangle 8">
              <a:extLst>
                <a:ext uri="{FF2B5EF4-FFF2-40B4-BE49-F238E27FC236}">
                  <a16:creationId xmlns:a16="http://schemas.microsoft.com/office/drawing/2014/main" id="{29711D74-6612-9F35-F6EE-103BE9D62F9E}"/>
                </a:ext>
              </a:extLst>
            </p:cNvPr>
            <p:cNvSpPr/>
            <p:nvPr/>
          </p:nvSpPr>
          <p:spPr>
            <a:xfrm>
              <a:off x="2411760" y="1779661"/>
              <a:ext cx="2088232" cy="2088232"/>
            </a:xfrm>
            <a:prstGeom prst="rect">
              <a:avLst/>
            </a:prstGeom>
            <a:solidFill>
              <a:srgbClr val="78BE2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Optimise patient condition</a:t>
              </a:r>
            </a:p>
          </p:txBody>
        </p:sp>
        <p:sp>
          <p:nvSpPr>
            <p:cNvPr id="10" name="Rectangle 9">
              <a:extLst>
                <a:ext uri="{FF2B5EF4-FFF2-40B4-BE49-F238E27FC236}">
                  <a16:creationId xmlns:a16="http://schemas.microsoft.com/office/drawing/2014/main" id="{69FD639B-E0A6-D542-AE0F-05C91C90D9F7}"/>
                </a:ext>
              </a:extLst>
            </p:cNvPr>
            <p:cNvSpPr/>
            <p:nvPr/>
          </p:nvSpPr>
          <p:spPr>
            <a:xfrm>
              <a:off x="4499992" y="1779661"/>
              <a:ext cx="2088232" cy="2088232"/>
            </a:xfrm>
            <a:prstGeom prst="rect">
              <a:avLst/>
            </a:prstGeom>
            <a:solidFill>
              <a:srgbClr val="41B6E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200" dirty="0"/>
                <a:t>Offload the DTI</a:t>
              </a:r>
            </a:p>
          </p:txBody>
        </p:sp>
        <p:sp>
          <p:nvSpPr>
            <p:cNvPr id="11" name="Rectangle 10">
              <a:extLst>
                <a:ext uri="{FF2B5EF4-FFF2-40B4-BE49-F238E27FC236}">
                  <a16:creationId xmlns:a16="http://schemas.microsoft.com/office/drawing/2014/main" id="{ADF8896A-B72A-03BE-A419-F885A2498404}"/>
                </a:ext>
              </a:extLst>
            </p:cNvPr>
            <p:cNvSpPr/>
            <p:nvPr/>
          </p:nvSpPr>
          <p:spPr>
            <a:xfrm>
              <a:off x="6586270" y="1779661"/>
              <a:ext cx="2088232" cy="2088232"/>
            </a:xfrm>
            <a:prstGeom prst="rect">
              <a:avLst/>
            </a:prstGeom>
            <a:solidFill>
              <a:srgbClr val="A5002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Reposition regularly</a:t>
              </a:r>
            </a:p>
          </p:txBody>
        </p:sp>
      </p:grpSp>
      <p:grpSp>
        <p:nvGrpSpPr>
          <p:cNvPr id="16" name="Group 15">
            <a:extLst>
              <a:ext uri="{FF2B5EF4-FFF2-40B4-BE49-F238E27FC236}">
                <a16:creationId xmlns:a16="http://schemas.microsoft.com/office/drawing/2014/main" id="{963687BD-C680-2085-2724-4C43B271A56E}"/>
              </a:ext>
            </a:extLst>
          </p:cNvPr>
          <p:cNvGrpSpPr/>
          <p:nvPr/>
        </p:nvGrpSpPr>
        <p:grpSpPr>
          <a:xfrm>
            <a:off x="1259632" y="2067694"/>
            <a:ext cx="7344816" cy="1199504"/>
            <a:chOff x="323528" y="1779661"/>
            <a:chExt cx="8351953" cy="2088232"/>
          </a:xfrm>
        </p:grpSpPr>
        <p:sp>
          <p:nvSpPr>
            <p:cNvPr id="17" name="Rectangle 16">
              <a:extLst>
                <a:ext uri="{FF2B5EF4-FFF2-40B4-BE49-F238E27FC236}">
                  <a16:creationId xmlns:a16="http://schemas.microsoft.com/office/drawing/2014/main" id="{FE208388-147D-5888-EE96-01D81B1DC36F}"/>
                </a:ext>
              </a:extLst>
            </p:cNvPr>
            <p:cNvSpPr/>
            <p:nvPr/>
          </p:nvSpPr>
          <p:spPr>
            <a:xfrm>
              <a:off x="323528" y="1779661"/>
              <a:ext cx="2088232" cy="2088232"/>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200" dirty="0"/>
                <a:t>Manage Pain</a:t>
              </a:r>
            </a:p>
          </p:txBody>
        </p:sp>
        <p:sp>
          <p:nvSpPr>
            <p:cNvPr id="18" name="Rectangle 17">
              <a:extLst>
                <a:ext uri="{FF2B5EF4-FFF2-40B4-BE49-F238E27FC236}">
                  <a16:creationId xmlns:a16="http://schemas.microsoft.com/office/drawing/2014/main" id="{D74C37D4-5490-1780-4FDC-FBA95345E78B}"/>
                </a:ext>
              </a:extLst>
            </p:cNvPr>
            <p:cNvSpPr/>
            <p:nvPr/>
          </p:nvSpPr>
          <p:spPr>
            <a:xfrm>
              <a:off x="2411760" y="1779661"/>
              <a:ext cx="2088232" cy="2088232"/>
            </a:xfrm>
            <a:prstGeom prst="rect">
              <a:avLst/>
            </a:prstGeom>
            <a:solidFill>
              <a:srgbClr val="78BE2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Manage comorbidities</a:t>
              </a:r>
            </a:p>
          </p:txBody>
        </p:sp>
        <p:sp>
          <p:nvSpPr>
            <p:cNvPr id="19" name="Rectangle 18">
              <a:extLst>
                <a:ext uri="{FF2B5EF4-FFF2-40B4-BE49-F238E27FC236}">
                  <a16:creationId xmlns:a16="http://schemas.microsoft.com/office/drawing/2014/main" id="{6DCE1210-608D-78EF-BDC1-B0C7A7D2BB90}"/>
                </a:ext>
              </a:extLst>
            </p:cNvPr>
            <p:cNvSpPr/>
            <p:nvPr/>
          </p:nvSpPr>
          <p:spPr>
            <a:xfrm>
              <a:off x="4499992" y="1779661"/>
              <a:ext cx="2088232" cy="2088232"/>
            </a:xfrm>
            <a:prstGeom prst="rect">
              <a:avLst/>
            </a:prstGeom>
            <a:solidFill>
              <a:srgbClr val="41B6E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Keep patient clean and dry – moisturise dry skin</a:t>
              </a:r>
            </a:p>
          </p:txBody>
        </p:sp>
        <p:sp>
          <p:nvSpPr>
            <p:cNvPr id="20" name="Rectangle 19">
              <a:extLst>
                <a:ext uri="{FF2B5EF4-FFF2-40B4-BE49-F238E27FC236}">
                  <a16:creationId xmlns:a16="http://schemas.microsoft.com/office/drawing/2014/main" id="{0072CD66-5569-D8CC-F949-ADCEEEF20D75}"/>
                </a:ext>
              </a:extLst>
            </p:cNvPr>
            <p:cNvSpPr/>
            <p:nvPr/>
          </p:nvSpPr>
          <p:spPr>
            <a:xfrm>
              <a:off x="6587249" y="1779661"/>
              <a:ext cx="2088232" cy="2088232"/>
            </a:xfrm>
            <a:prstGeom prst="rect">
              <a:avLst/>
            </a:prstGeom>
            <a:solidFill>
              <a:srgbClr val="A5002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If skin is broken or open wound present, cleanse and cover with an appropriate dressing</a:t>
              </a:r>
            </a:p>
          </p:txBody>
        </p:sp>
      </p:grpSp>
      <p:grpSp>
        <p:nvGrpSpPr>
          <p:cNvPr id="21" name="Group 20">
            <a:extLst>
              <a:ext uri="{FF2B5EF4-FFF2-40B4-BE49-F238E27FC236}">
                <a16:creationId xmlns:a16="http://schemas.microsoft.com/office/drawing/2014/main" id="{6E271492-35D6-FDF5-F938-2F70CE1ADB22}"/>
              </a:ext>
            </a:extLst>
          </p:cNvPr>
          <p:cNvGrpSpPr/>
          <p:nvPr/>
        </p:nvGrpSpPr>
        <p:grpSpPr>
          <a:xfrm>
            <a:off x="544014" y="3268837"/>
            <a:ext cx="7343954" cy="1199504"/>
            <a:chOff x="323528" y="1779661"/>
            <a:chExt cx="8350974" cy="2088232"/>
          </a:xfrm>
        </p:grpSpPr>
        <p:sp>
          <p:nvSpPr>
            <p:cNvPr id="22" name="Rectangle 21">
              <a:extLst>
                <a:ext uri="{FF2B5EF4-FFF2-40B4-BE49-F238E27FC236}">
                  <a16:creationId xmlns:a16="http://schemas.microsoft.com/office/drawing/2014/main" id="{360A9119-71AF-E60E-E751-02BC677BD04C}"/>
                </a:ext>
              </a:extLst>
            </p:cNvPr>
            <p:cNvSpPr/>
            <p:nvPr/>
          </p:nvSpPr>
          <p:spPr>
            <a:xfrm>
              <a:off x="323528" y="1779661"/>
              <a:ext cx="2088232" cy="2088232"/>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Monitor and regularly assess</a:t>
              </a:r>
            </a:p>
          </p:txBody>
        </p:sp>
        <p:sp>
          <p:nvSpPr>
            <p:cNvPr id="23" name="Rectangle 22">
              <a:extLst>
                <a:ext uri="{FF2B5EF4-FFF2-40B4-BE49-F238E27FC236}">
                  <a16:creationId xmlns:a16="http://schemas.microsoft.com/office/drawing/2014/main" id="{F280ECA4-6982-BB17-8E28-093500FB4E7D}"/>
                </a:ext>
              </a:extLst>
            </p:cNvPr>
            <p:cNvSpPr/>
            <p:nvPr/>
          </p:nvSpPr>
          <p:spPr>
            <a:xfrm>
              <a:off x="2411760" y="1779661"/>
              <a:ext cx="2088232" cy="2088232"/>
            </a:xfrm>
            <a:prstGeom prst="rect">
              <a:avLst/>
            </a:prstGeom>
            <a:solidFill>
              <a:srgbClr val="78BE2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Refer as appropriate, e.g. to a tissue viability service, if DTI deteriorates rapidly</a:t>
              </a:r>
            </a:p>
          </p:txBody>
        </p:sp>
        <p:sp>
          <p:nvSpPr>
            <p:cNvPr id="24" name="Rectangle 23">
              <a:extLst>
                <a:ext uri="{FF2B5EF4-FFF2-40B4-BE49-F238E27FC236}">
                  <a16:creationId xmlns:a16="http://schemas.microsoft.com/office/drawing/2014/main" id="{CE300894-0238-B977-BD4D-0927FBDB0B49}"/>
                </a:ext>
              </a:extLst>
            </p:cNvPr>
            <p:cNvSpPr/>
            <p:nvPr/>
          </p:nvSpPr>
          <p:spPr>
            <a:xfrm>
              <a:off x="4499992" y="1779661"/>
              <a:ext cx="2088232" cy="2088232"/>
            </a:xfrm>
            <a:prstGeom prst="rect">
              <a:avLst/>
            </a:prstGeom>
            <a:solidFill>
              <a:srgbClr val="41B6E6"/>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lang="en-GB" sz="1200" dirty="0"/>
                <a:t>Educate the patient, family and carers</a:t>
              </a:r>
            </a:p>
            <a:p>
              <a:pPr algn="ctr">
                <a:lnSpc>
                  <a:spcPct val="150000"/>
                </a:lnSpc>
              </a:pPr>
              <a:endParaRPr lang="en-GB" sz="1200" dirty="0"/>
            </a:p>
          </p:txBody>
        </p:sp>
        <p:sp>
          <p:nvSpPr>
            <p:cNvPr id="25" name="Rectangle 24">
              <a:extLst>
                <a:ext uri="{FF2B5EF4-FFF2-40B4-BE49-F238E27FC236}">
                  <a16:creationId xmlns:a16="http://schemas.microsoft.com/office/drawing/2014/main" id="{12B2426B-D49E-02E1-3463-C4BDC917A1E6}"/>
                </a:ext>
              </a:extLst>
            </p:cNvPr>
            <p:cNvSpPr/>
            <p:nvPr/>
          </p:nvSpPr>
          <p:spPr>
            <a:xfrm>
              <a:off x="6586270" y="1779661"/>
              <a:ext cx="2088232" cy="2088232"/>
            </a:xfrm>
            <a:prstGeom prst="rect">
              <a:avLst/>
            </a:prstGeom>
            <a:solidFill>
              <a:srgbClr val="A5002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50000"/>
                </a:lnSpc>
              </a:pPr>
              <a:r>
                <a:rPr lang="en-GB" sz="1200" dirty="0"/>
                <a:t>Document objectives and management strategies</a:t>
              </a:r>
            </a:p>
          </p:txBody>
        </p:sp>
      </p:grpSp>
    </p:spTree>
    <p:extLst>
      <p:ext uri="{BB962C8B-B14F-4D97-AF65-F5344CB8AC3E}">
        <p14:creationId xmlns:p14="http://schemas.microsoft.com/office/powerpoint/2010/main" val="339979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What Are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A8872D83-2C66-8734-6C27-86D83B5B97D3}"/>
              </a:ext>
            </a:extLst>
          </p:cNvPr>
          <p:cNvSpPr txBox="1"/>
          <p:nvPr/>
        </p:nvSpPr>
        <p:spPr>
          <a:xfrm>
            <a:off x="13196" y="1203598"/>
            <a:ext cx="3587502" cy="153888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Bed Sores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Decubitus Ulcers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Pressure Sores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Pressure Injury</a:t>
            </a:r>
            <a:endParaRPr lang="en-GB"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14E45F1-6246-E16B-3767-106D30341F3C}"/>
              </a:ext>
            </a:extLst>
          </p:cNvPr>
          <p:cNvSpPr txBox="1"/>
          <p:nvPr/>
        </p:nvSpPr>
        <p:spPr>
          <a:xfrm>
            <a:off x="179512" y="2931790"/>
            <a:ext cx="8640960" cy="1815882"/>
          </a:xfrm>
          <a:prstGeom prst="rect">
            <a:avLst/>
          </a:prstGeom>
          <a:noFill/>
        </p:spPr>
        <p:txBody>
          <a:bodyPr wrap="square" rtlCol="0">
            <a:spAutoFit/>
          </a:bodyPr>
          <a:lstStyle/>
          <a:p>
            <a:pPr algn="just"/>
            <a:r>
              <a:rPr lang="en-GB" sz="1600" dirty="0">
                <a:solidFill>
                  <a:srgbClr val="003087"/>
                </a:solidFill>
                <a:effectLst/>
              </a:rPr>
              <a:t>A pressure ulcer is localised damage to the skin and/or underlying tissue, usually over a bony prominence (or related to a medical device or other device), resulting from sustained pressure (including pressure associated with shear). The damage can be present as intact skin or an open ulcer and maybe painful.</a:t>
            </a:r>
          </a:p>
          <a:p>
            <a:pPr algn="just"/>
            <a:r>
              <a:rPr lang="en-GB" sz="1600" dirty="0">
                <a:solidFill>
                  <a:srgbClr val="003087"/>
                </a:solidFill>
                <a:effectLst/>
              </a:rPr>
              <a:t> </a:t>
            </a:r>
          </a:p>
          <a:p>
            <a:pPr algn="just"/>
            <a:r>
              <a:rPr lang="en-GB" sz="1600" dirty="0">
                <a:solidFill>
                  <a:srgbClr val="003087"/>
                </a:solidFill>
                <a:effectLst/>
              </a:rPr>
              <a:t>The NPUAP/EPUAP 2014 system of categorising pressure ulcers should be used incorporating categories 1,2,3,4, Deep tissue injury (DTI), and Unstageable ulcers.</a:t>
            </a:r>
            <a:endParaRPr lang="en-GB" sz="1600" dirty="0">
              <a:solidFill>
                <a:srgbClr val="003087"/>
              </a:solidFill>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7" name="Picture 2" descr="Pressure Ulcers: Everything You Need to Know - Medstrom">
            <a:extLst>
              <a:ext uri="{FF2B5EF4-FFF2-40B4-BE49-F238E27FC236}">
                <a16:creationId xmlns:a16="http://schemas.microsoft.com/office/drawing/2014/main" id="{A6618E01-9ED6-767A-39BB-8A4331F6A0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177301"/>
            <a:ext cx="2448272" cy="1601069"/>
          </a:xfrm>
          <a:prstGeom prst="rect">
            <a:avLst/>
          </a:prstGeom>
          <a:noFill/>
          <a:ln>
            <a:solidFill>
              <a:srgbClr val="76869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235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461665"/>
          </a:xfrm>
          <a:prstGeom prst="rect">
            <a:avLst/>
          </a:prstGeom>
          <a:noFill/>
        </p:spPr>
        <p:txBody>
          <a:bodyPr>
            <a:spAutoFit/>
          </a:bodyPr>
          <a:lstStyle/>
          <a:p>
            <a:pPr>
              <a:defRPr/>
            </a:pPr>
            <a:r>
              <a:rPr lang="en-GB" altLang="en-US" sz="2400" b="1" kern="0" dirty="0">
                <a:solidFill>
                  <a:srgbClr val="003087"/>
                </a:solidFill>
                <a:latin typeface="Arial" charset="0"/>
                <a:ea typeface="ＭＳ Ｐゴシック" pitchFamily="-16" charset="-128"/>
              </a:rPr>
              <a:t>How is a DTI Managed?</a:t>
            </a:r>
            <a:endParaRPr lang="en-GB" altLang="en-US" sz="24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875065" y="4897279"/>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4" name="Picture 2">
            <a:extLst>
              <a:ext uri="{FF2B5EF4-FFF2-40B4-BE49-F238E27FC236}">
                <a16:creationId xmlns:a16="http://schemas.microsoft.com/office/drawing/2014/main" id="{863AF8A1-F088-410F-DB8B-E6F2A8585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4593" y="692150"/>
            <a:ext cx="6911703" cy="4111848"/>
          </a:xfrm>
          <a:prstGeom prst="rect">
            <a:avLst/>
          </a:prstGeom>
        </p:spPr>
      </p:pic>
    </p:spTree>
    <p:extLst>
      <p:ext uri="{BB962C8B-B14F-4D97-AF65-F5344CB8AC3E}">
        <p14:creationId xmlns:p14="http://schemas.microsoft.com/office/powerpoint/2010/main" val="78039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Parts of the Bottom</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A8872D83-2C66-8734-6C27-86D83B5B97D3}"/>
              </a:ext>
            </a:extLst>
          </p:cNvPr>
          <p:cNvSpPr txBox="1"/>
          <p:nvPr/>
        </p:nvSpPr>
        <p:spPr>
          <a:xfrm>
            <a:off x="13196" y="1315676"/>
            <a:ext cx="3262660" cy="12003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b="1" dirty="0">
                <a:solidFill>
                  <a:srgbClr val="41B6E6"/>
                </a:solidFill>
                <a:latin typeface="Arial" panose="020B0604020202020204" pitchFamily="34" charset="0"/>
                <a:cs typeface="Arial" panose="020B0604020202020204" pitchFamily="34" charset="0"/>
              </a:rPr>
              <a:t>Label the diagram and shade the area which is most likely to suffer from moisture damage.</a:t>
            </a:r>
            <a:endParaRPr lang="en-GB"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14" name="Group 13" descr="Parts of the Bottom&#10;">
            <a:extLst>
              <a:ext uri="{FF2B5EF4-FFF2-40B4-BE49-F238E27FC236}">
                <a16:creationId xmlns:a16="http://schemas.microsoft.com/office/drawing/2014/main" id="{E58C38D3-D047-F467-24DB-328B0282647F}"/>
              </a:ext>
            </a:extLst>
          </p:cNvPr>
          <p:cNvGrpSpPr/>
          <p:nvPr/>
        </p:nvGrpSpPr>
        <p:grpSpPr>
          <a:xfrm>
            <a:off x="4211960" y="1315676"/>
            <a:ext cx="4762549" cy="3386102"/>
            <a:chOff x="4201939" y="1273880"/>
            <a:chExt cx="4762549" cy="3386102"/>
          </a:xfrm>
        </p:grpSpPr>
        <p:pic>
          <p:nvPicPr>
            <p:cNvPr id="5" name="Picture 10">
              <a:extLst>
                <a:ext uri="{FF2B5EF4-FFF2-40B4-BE49-F238E27FC236}">
                  <a16:creationId xmlns:a16="http://schemas.microsoft.com/office/drawing/2014/main" id="{753747A9-6ABC-5CC2-EFDE-344334437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939" y="1273880"/>
              <a:ext cx="4762549" cy="33861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677A8C41-FFF7-A38F-F319-6DFE6DD28A8F}"/>
                </a:ext>
              </a:extLst>
            </p:cNvPr>
            <p:cNvSpPr/>
            <p:nvPr/>
          </p:nvSpPr>
          <p:spPr>
            <a:xfrm>
              <a:off x="4716016" y="1707654"/>
              <a:ext cx="64807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DB1F4A1-6E94-EF0D-CC9C-7FAEA1BFEA06}"/>
                </a:ext>
              </a:extLst>
            </p:cNvPr>
            <p:cNvSpPr/>
            <p:nvPr/>
          </p:nvSpPr>
          <p:spPr>
            <a:xfrm>
              <a:off x="4355976" y="2895786"/>
              <a:ext cx="985300" cy="612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4086F36-E35A-FBC6-25DF-D529E0931F95}"/>
                </a:ext>
              </a:extLst>
            </p:cNvPr>
            <p:cNvSpPr/>
            <p:nvPr/>
          </p:nvSpPr>
          <p:spPr>
            <a:xfrm>
              <a:off x="5220072" y="2049208"/>
              <a:ext cx="469025" cy="105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AC2F20-A931-0C9D-C3CE-3843927626C8}"/>
                </a:ext>
              </a:extLst>
            </p:cNvPr>
            <p:cNvSpPr/>
            <p:nvPr/>
          </p:nvSpPr>
          <p:spPr>
            <a:xfrm>
              <a:off x="4730121" y="3652953"/>
              <a:ext cx="469025" cy="13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A8EFEF-1D11-D56A-68AB-C43AC6A92AE0}"/>
                </a:ext>
              </a:extLst>
            </p:cNvPr>
            <p:cNvSpPr/>
            <p:nvPr/>
          </p:nvSpPr>
          <p:spPr>
            <a:xfrm>
              <a:off x="4730121" y="4227934"/>
              <a:ext cx="63396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572F3E2-E782-6549-7057-B57F27EA400B}"/>
                </a:ext>
              </a:extLst>
            </p:cNvPr>
            <p:cNvSpPr/>
            <p:nvPr/>
          </p:nvSpPr>
          <p:spPr>
            <a:xfrm>
              <a:off x="8100392" y="2102838"/>
              <a:ext cx="469025" cy="13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B19F2B11-143C-0E8A-39E8-698C99002BCA}"/>
              </a:ext>
            </a:extLst>
          </p:cNvPr>
          <p:cNvPicPr>
            <a:picLocks noChangeAspect="1"/>
          </p:cNvPicPr>
          <p:nvPr/>
        </p:nvPicPr>
        <p:blipFill>
          <a:blip r:embed="rId4"/>
          <a:stretch>
            <a:fillRect/>
          </a:stretch>
        </p:blipFill>
        <p:spPr>
          <a:xfrm>
            <a:off x="8356876" y="3907080"/>
            <a:ext cx="597347" cy="634877"/>
          </a:xfrm>
          <a:prstGeom prst="rect">
            <a:avLst/>
          </a:prstGeom>
        </p:spPr>
      </p:pic>
    </p:spTree>
    <p:extLst>
      <p:ext uri="{BB962C8B-B14F-4D97-AF65-F5344CB8AC3E}">
        <p14:creationId xmlns:p14="http://schemas.microsoft.com/office/powerpoint/2010/main" val="173094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Location</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20" name="Group 19" descr="Parts of the Bottom&#10;">
            <a:extLst>
              <a:ext uri="{FF2B5EF4-FFF2-40B4-BE49-F238E27FC236}">
                <a16:creationId xmlns:a16="http://schemas.microsoft.com/office/drawing/2014/main" id="{2FD05214-0FFD-4AD9-97F6-5A00DCE912E1}"/>
              </a:ext>
            </a:extLst>
          </p:cNvPr>
          <p:cNvGrpSpPr/>
          <p:nvPr/>
        </p:nvGrpSpPr>
        <p:grpSpPr>
          <a:xfrm>
            <a:off x="1581609" y="1206576"/>
            <a:ext cx="5980782" cy="3596288"/>
            <a:chOff x="1581609" y="1206576"/>
            <a:chExt cx="5980782" cy="3596288"/>
          </a:xfrm>
        </p:grpSpPr>
        <p:pic>
          <p:nvPicPr>
            <p:cNvPr id="2" name="Picture 9">
              <a:extLst>
                <a:ext uri="{FF2B5EF4-FFF2-40B4-BE49-F238E27FC236}">
                  <a16:creationId xmlns:a16="http://schemas.microsoft.com/office/drawing/2014/main" id="{6DA7A994-CE73-492B-68AA-EF285692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609" y="1206576"/>
              <a:ext cx="5980782" cy="3596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1C57635-3516-4CA3-EFF8-0C4A965CA04C}"/>
                </a:ext>
              </a:extLst>
            </p:cNvPr>
            <p:cNvSpPr txBox="1"/>
            <p:nvPr/>
          </p:nvSpPr>
          <p:spPr>
            <a:xfrm>
              <a:off x="2267744" y="1635646"/>
              <a:ext cx="720080" cy="344128"/>
            </a:xfrm>
            <a:prstGeom prst="rect">
              <a:avLst/>
            </a:prstGeom>
            <a:solidFill>
              <a:schemeClr val="bg1"/>
            </a:solidFill>
          </p:spPr>
          <p:txBody>
            <a:bodyPr wrap="square" lIns="0" tIns="0" rIns="0" bIns="36000" rtlCol="0">
              <a:spAutoFit/>
            </a:bodyPr>
            <a:lstStyle/>
            <a:p>
              <a:r>
                <a:rPr lang="en-GB" sz="1000" b="1" dirty="0"/>
                <a:t>Level of Iliac Crests</a:t>
              </a:r>
            </a:p>
          </p:txBody>
        </p:sp>
        <p:sp>
          <p:nvSpPr>
            <p:cNvPr id="15" name="TextBox 14">
              <a:extLst>
                <a:ext uri="{FF2B5EF4-FFF2-40B4-BE49-F238E27FC236}">
                  <a16:creationId xmlns:a16="http://schemas.microsoft.com/office/drawing/2014/main" id="{AA97A060-45DC-26C5-E721-D7A13704B3C1}"/>
                </a:ext>
              </a:extLst>
            </p:cNvPr>
            <p:cNvSpPr txBox="1"/>
            <p:nvPr/>
          </p:nvSpPr>
          <p:spPr>
            <a:xfrm>
              <a:off x="2260817" y="2150503"/>
              <a:ext cx="792088" cy="344128"/>
            </a:xfrm>
            <a:prstGeom prst="rect">
              <a:avLst/>
            </a:prstGeom>
            <a:solidFill>
              <a:schemeClr val="bg1"/>
            </a:solidFill>
          </p:spPr>
          <p:txBody>
            <a:bodyPr wrap="square" lIns="0" tIns="0" rIns="0" bIns="36000" rtlCol="0">
              <a:spAutoFit/>
            </a:bodyPr>
            <a:lstStyle/>
            <a:p>
              <a:r>
                <a:rPr lang="en-GB" sz="1000" b="1" dirty="0"/>
                <a:t>Intergluteal Cleft</a:t>
              </a:r>
            </a:p>
          </p:txBody>
        </p:sp>
        <p:sp>
          <p:nvSpPr>
            <p:cNvPr id="16" name="TextBox 15">
              <a:extLst>
                <a:ext uri="{FF2B5EF4-FFF2-40B4-BE49-F238E27FC236}">
                  <a16:creationId xmlns:a16="http://schemas.microsoft.com/office/drawing/2014/main" id="{C4AD07F5-0C6E-4A63-6DB5-4CBAD03DB33C}"/>
                </a:ext>
              </a:extLst>
            </p:cNvPr>
            <p:cNvSpPr txBox="1"/>
            <p:nvPr/>
          </p:nvSpPr>
          <p:spPr>
            <a:xfrm>
              <a:off x="2166659" y="2973487"/>
              <a:ext cx="605141" cy="190240"/>
            </a:xfrm>
            <a:prstGeom prst="rect">
              <a:avLst/>
            </a:prstGeom>
            <a:solidFill>
              <a:schemeClr val="bg1"/>
            </a:solidFill>
          </p:spPr>
          <p:txBody>
            <a:bodyPr wrap="square" lIns="36000" tIns="0" rIns="36000" bIns="36000" rtlCol="0">
              <a:spAutoFit/>
            </a:bodyPr>
            <a:lstStyle/>
            <a:p>
              <a:pPr algn="r"/>
              <a:r>
                <a:rPr lang="en-GB" sz="1000" b="1" dirty="0"/>
                <a:t>Buttock</a:t>
              </a:r>
            </a:p>
          </p:txBody>
        </p:sp>
        <p:sp>
          <p:nvSpPr>
            <p:cNvPr id="17" name="TextBox 16">
              <a:extLst>
                <a:ext uri="{FF2B5EF4-FFF2-40B4-BE49-F238E27FC236}">
                  <a16:creationId xmlns:a16="http://schemas.microsoft.com/office/drawing/2014/main" id="{79F978D3-8B3F-C133-3C7B-FF20410B366F}"/>
                </a:ext>
              </a:extLst>
            </p:cNvPr>
            <p:cNvSpPr txBox="1"/>
            <p:nvPr/>
          </p:nvSpPr>
          <p:spPr>
            <a:xfrm>
              <a:off x="1787207" y="3315875"/>
              <a:ext cx="1008112" cy="190240"/>
            </a:xfrm>
            <a:prstGeom prst="rect">
              <a:avLst/>
            </a:prstGeom>
            <a:solidFill>
              <a:schemeClr val="bg1"/>
            </a:solidFill>
          </p:spPr>
          <p:txBody>
            <a:bodyPr wrap="square" lIns="0" tIns="0" rIns="0" bIns="36000" rtlCol="0">
              <a:spAutoFit/>
            </a:bodyPr>
            <a:lstStyle/>
            <a:p>
              <a:pPr algn="r"/>
              <a:r>
                <a:rPr lang="en-GB" sz="1000" b="1" dirty="0"/>
                <a:t>Ischium Spine</a:t>
              </a:r>
            </a:p>
          </p:txBody>
        </p:sp>
        <p:sp>
          <p:nvSpPr>
            <p:cNvPr id="18" name="TextBox 17">
              <a:extLst>
                <a:ext uri="{FF2B5EF4-FFF2-40B4-BE49-F238E27FC236}">
                  <a16:creationId xmlns:a16="http://schemas.microsoft.com/office/drawing/2014/main" id="{FF9C908B-A128-F195-BE48-080B89FB958C}"/>
                </a:ext>
              </a:extLst>
            </p:cNvPr>
            <p:cNvSpPr txBox="1"/>
            <p:nvPr/>
          </p:nvSpPr>
          <p:spPr>
            <a:xfrm>
              <a:off x="2159732" y="3718668"/>
              <a:ext cx="504056" cy="190240"/>
            </a:xfrm>
            <a:prstGeom prst="rect">
              <a:avLst/>
            </a:prstGeom>
            <a:solidFill>
              <a:schemeClr val="bg1"/>
            </a:solidFill>
          </p:spPr>
          <p:txBody>
            <a:bodyPr wrap="square" lIns="0" tIns="0" rIns="0" bIns="36000" rtlCol="0">
              <a:spAutoFit/>
            </a:bodyPr>
            <a:lstStyle/>
            <a:p>
              <a:pPr algn="r"/>
              <a:r>
                <a:rPr lang="en-GB" sz="1000" b="1" dirty="0"/>
                <a:t>Thigh</a:t>
              </a:r>
            </a:p>
          </p:txBody>
        </p:sp>
        <p:sp>
          <p:nvSpPr>
            <p:cNvPr id="19" name="TextBox 18">
              <a:extLst>
                <a:ext uri="{FF2B5EF4-FFF2-40B4-BE49-F238E27FC236}">
                  <a16:creationId xmlns:a16="http://schemas.microsoft.com/office/drawing/2014/main" id="{5805AB58-6652-5E92-8C80-398E96788E98}"/>
                </a:ext>
              </a:extLst>
            </p:cNvPr>
            <p:cNvSpPr txBox="1"/>
            <p:nvPr/>
          </p:nvSpPr>
          <p:spPr>
            <a:xfrm>
              <a:off x="2015716" y="4335201"/>
              <a:ext cx="1008112" cy="190240"/>
            </a:xfrm>
            <a:prstGeom prst="rect">
              <a:avLst/>
            </a:prstGeom>
            <a:solidFill>
              <a:schemeClr val="bg1"/>
            </a:solidFill>
          </p:spPr>
          <p:txBody>
            <a:bodyPr wrap="square" lIns="0" tIns="0" rIns="0" bIns="36000" rtlCol="0">
              <a:spAutoFit/>
            </a:bodyPr>
            <a:lstStyle/>
            <a:p>
              <a:pPr algn="r"/>
              <a:r>
                <a:rPr lang="en-GB" sz="1000" b="1" dirty="0"/>
                <a:t>Gluteal Fold</a:t>
              </a:r>
            </a:p>
          </p:txBody>
        </p:sp>
      </p:grpSp>
    </p:spTree>
    <p:extLst>
      <p:ext uri="{BB962C8B-B14F-4D97-AF65-F5344CB8AC3E}">
        <p14:creationId xmlns:p14="http://schemas.microsoft.com/office/powerpoint/2010/main" val="2586350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1107996"/>
          </a:xfrm>
          <a:prstGeom prst="rect">
            <a:avLst/>
          </a:prstGeom>
          <a:noFill/>
        </p:spPr>
        <p:txBody>
          <a:bodyPr>
            <a:spAutoFit/>
          </a:bodyPr>
          <a:lstStyle/>
          <a:p>
            <a:pPr>
              <a:defRPr/>
            </a:pPr>
            <a:r>
              <a:rPr lang="en-GB" altLang="en-US" sz="2400" b="1" kern="0" dirty="0">
                <a:solidFill>
                  <a:schemeClr val="accent1"/>
                </a:solidFill>
                <a:latin typeface="Arial" charset="0"/>
                <a:ea typeface="ＭＳ Ｐゴシック" pitchFamily="-16" charset="-128"/>
              </a:rPr>
              <a:t>Is It Incontinence Associated Dermatitis Or</a:t>
            </a:r>
          </a:p>
          <a:p>
            <a:pPr>
              <a:defRPr/>
            </a:pPr>
            <a:r>
              <a:rPr lang="en-GB" altLang="en-US" sz="2400" b="1" kern="0" dirty="0">
                <a:solidFill>
                  <a:schemeClr val="accent1"/>
                </a:solidFill>
                <a:latin typeface="Arial" charset="0"/>
                <a:ea typeface="ＭＳ Ｐゴシック" pitchFamily="-16" charset="-128"/>
              </a:rPr>
              <a:t>A Pressure Ulcer?</a:t>
            </a:r>
            <a:endParaRPr lang="en-GB" altLang="en-US" sz="24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3" name="TextBox 2">
            <a:extLst>
              <a:ext uri="{FF2B5EF4-FFF2-40B4-BE49-F238E27FC236}">
                <a16:creationId xmlns:a16="http://schemas.microsoft.com/office/drawing/2014/main" id="{05BC5576-692D-E3E9-1B8D-44397D5D2F2C}"/>
              </a:ext>
            </a:extLst>
          </p:cNvPr>
          <p:cNvSpPr txBox="1"/>
          <p:nvPr/>
        </p:nvSpPr>
        <p:spPr>
          <a:xfrm>
            <a:off x="1547664" y="1321019"/>
            <a:ext cx="2697645" cy="1370696"/>
          </a:xfrm>
          <a:prstGeom prst="rect">
            <a:avLst/>
          </a:prstGeom>
          <a:solidFill>
            <a:srgbClr val="41B6E6"/>
          </a:solidFill>
        </p:spPr>
        <p:txBody>
          <a:bodyPr wrap="square" lIns="108000" tIns="252000" rIns="108000" bIns="252000" rtlCol="0" anchor="ctr">
            <a:spAutoFit/>
          </a:bodyPr>
          <a:lstStyle/>
          <a:p>
            <a:pPr algn="ctr"/>
            <a:r>
              <a:rPr lang="en-GB" sz="2800" dirty="0">
                <a:solidFill>
                  <a:schemeClr val="bg1"/>
                </a:solidFill>
              </a:rPr>
              <a:t>What do you look for?</a:t>
            </a:r>
          </a:p>
        </p:txBody>
      </p:sp>
      <p:sp>
        <p:nvSpPr>
          <p:cNvPr id="4" name="TextBox 3">
            <a:extLst>
              <a:ext uri="{FF2B5EF4-FFF2-40B4-BE49-F238E27FC236}">
                <a16:creationId xmlns:a16="http://schemas.microsoft.com/office/drawing/2014/main" id="{8B93E773-ADED-A037-AB7F-43DE0B1AF4E6}"/>
              </a:ext>
            </a:extLst>
          </p:cNvPr>
          <p:cNvSpPr txBox="1"/>
          <p:nvPr/>
        </p:nvSpPr>
        <p:spPr>
          <a:xfrm>
            <a:off x="4932040" y="1323682"/>
            <a:ext cx="2697645" cy="1365365"/>
          </a:xfrm>
          <a:prstGeom prst="rect">
            <a:avLst/>
          </a:prstGeom>
          <a:solidFill>
            <a:srgbClr val="005EB8"/>
          </a:solidFill>
        </p:spPr>
        <p:txBody>
          <a:bodyPr wrap="square" lIns="108000" tIns="36000" rIns="108000" bIns="36000" rtlCol="0" anchor="ctr">
            <a:spAutoFit/>
          </a:bodyPr>
          <a:lstStyle/>
          <a:p>
            <a:pPr algn="ctr"/>
            <a:r>
              <a:rPr lang="en-GB" sz="2800" dirty="0">
                <a:solidFill>
                  <a:schemeClr val="bg1"/>
                </a:solidFill>
              </a:rPr>
              <a:t>How can you tell the difference?</a:t>
            </a:r>
          </a:p>
        </p:txBody>
      </p:sp>
      <p:sp>
        <p:nvSpPr>
          <p:cNvPr id="5" name="TextBox 4">
            <a:extLst>
              <a:ext uri="{FF2B5EF4-FFF2-40B4-BE49-F238E27FC236}">
                <a16:creationId xmlns:a16="http://schemas.microsoft.com/office/drawing/2014/main" id="{D826740C-6CA6-C9F9-815A-F322309D4CC3}"/>
              </a:ext>
            </a:extLst>
          </p:cNvPr>
          <p:cNvSpPr txBox="1"/>
          <p:nvPr/>
        </p:nvSpPr>
        <p:spPr>
          <a:xfrm>
            <a:off x="3223177" y="3034226"/>
            <a:ext cx="2697645" cy="1365365"/>
          </a:xfrm>
          <a:prstGeom prst="rect">
            <a:avLst/>
          </a:prstGeom>
          <a:solidFill>
            <a:srgbClr val="78BE20"/>
          </a:solidFill>
        </p:spPr>
        <p:txBody>
          <a:bodyPr wrap="square" lIns="108000" tIns="36000" rIns="108000" bIns="36000" rtlCol="0" anchor="ctr">
            <a:spAutoFit/>
          </a:bodyPr>
          <a:lstStyle/>
          <a:p>
            <a:pPr algn="ctr"/>
            <a:r>
              <a:rPr lang="en-GB" sz="2800" dirty="0">
                <a:solidFill>
                  <a:schemeClr val="bg1"/>
                </a:solidFill>
              </a:rPr>
              <a:t>What factors do you consider?</a:t>
            </a:r>
          </a:p>
        </p:txBody>
      </p:sp>
      <p:grpSp>
        <p:nvGrpSpPr>
          <p:cNvPr id="17" name="Group 16">
            <a:extLst>
              <a:ext uri="{FF2B5EF4-FFF2-40B4-BE49-F238E27FC236}">
                <a16:creationId xmlns:a16="http://schemas.microsoft.com/office/drawing/2014/main" id="{16DB8F22-97F0-9EBB-C370-FF91B1FF89F3}"/>
              </a:ext>
            </a:extLst>
          </p:cNvPr>
          <p:cNvGrpSpPr/>
          <p:nvPr/>
        </p:nvGrpSpPr>
        <p:grpSpPr>
          <a:xfrm>
            <a:off x="1731466" y="2955374"/>
            <a:ext cx="1209402" cy="1209402"/>
            <a:chOff x="1731466" y="2955374"/>
            <a:chExt cx="1209402" cy="1209402"/>
          </a:xfrm>
        </p:grpSpPr>
        <p:sp>
          <p:nvSpPr>
            <p:cNvPr id="16" name="Oval 15">
              <a:extLst>
                <a:ext uri="{FF2B5EF4-FFF2-40B4-BE49-F238E27FC236}">
                  <a16:creationId xmlns:a16="http://schemas.microsoft.com/office/drawing/2014/main" id="{33D69045-C948-F222-FF9E-299434E42CD2}"/>
                </a:ext>
              </a:extLst>
            </p:cNvPr>
            <p:cNvSpPr/>
            <p:nvPr/>
          </p:nvSpPr>
          <p:spPr>
            <a:xfrm>
              <a:off x="1942339" y="3171333"/>
              <a:ext cx="792088" cy="79208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Help with solid fill">
              <a:extLst>
                <a:ext uri="{FF2B5EF4-FFF2-40B4-BE49-F238E27FC236}">
                  <a16:creationId xmlns:a16="http://schemas.microsoft.com/office/drawing/2014/main" id="{BA3BECF3-6711-28C4-23D8-8D64B991F258}"/>
                </a:ext>
              </a:extLst>
            </p:cNvPr>
            <p:cNvPicPr>
              <a:picLocks noChangeAspect="1"/>
            </p:cNvPicPr>
            <p:nvPr/>
          </p:nvPicPr>
          <p:blipFill>
            <a:blip r:embed="rId2">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59415">
              <a:off x="1731466" y="2955374"/>
              <a:ext cx="1209402" cy="1209402"/>
            </a:xfrm>
            <a:prstGeom prst="rect">
              <a:avLst/>
            </a:prstGeom>
          </p:spPr>
        </p:pic>
      </p:grpSp>
      <p:grpSp>
        <p:nvGrpSpPr>
          <p:cNvPr id="18" name="Group 17">
            <a:extLst>
              <a:ext uri="{FF2B5EF4-FFF2-40B4-BE49-F238E27FC236}">
                <a16:creationId xmlns:a16="http://schemas.microsoft.com/office/drawing/2014/main" id="{BB1D20D5-8068-E3F2-25CC-B3C3652EAEC4}"/>
              </a:ext>
            </a:extLst>
          </p:cNvPr>
          <p:cNvGrpSpPr/>
          <p:nvPr/>
        </p:nvGrpSpPr>
        <p:grpSpPr>
          <a:xfrm rot="18632218">
            <a:off x="6213061" y="2961142"/>
            <a:ext cx="1209402" cy="1209402"/>
            <a:chOff x="1731466" y="2955374"/>
            <a:chExt cx="1209402" cy="1209402"/>
          </a:xfrm>
        </p:grpSpPr>
        <p:sp>
          <p:nvSpPr>
            <p:cNvPr id="19" name="Oval 18">
              <a:extLst>
                <a:ext uri="{FF2B5EF4-FFF2-40B4-BE49-F238E27FC236}">
                  <a16:creationId xmlns:a16="http://schemas.microsoft.com/office/drawing/2014/main" id="{F96323B2-18F0-32F8-C48D-BA2E56B0DA46}"/>
                </a:ext>
              </a:extLst>
            </p:cNvPr>
            <p:cNvSpPr/>
            <p:nvPr/>
          </p:nvSpPr>
          <p:spPr>
            <a:xfrm>
              <a:off x="1942339" y="3171333"/>
              <a:ext cx="792088" cy="79208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Help with solid fill">
              <a:extLst>
                <a:ext uri="{FF2B5EF4-FFF2-40B4-BE49-F238E27FC236}">
                  <a16:creationId xmlns:a16="http://schemas.microsoft.com/office/drawing/2014/main" id="{76880A3B-ACCE-D87B-7ABE-EE5DAF733BA0}"/>
                </a:ext>
              </a:extLst>
            </p:cNvPr>
            <p:cNvPicPr>
              <a:picLocks noChangeAspect="1"/>
            </p:cNvPicPr>
            <p:nvPr/>
          </p:nvPicPr>
          <p:blipFill>
            <a:blip r:embed="rId2">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59415">
              <a:off x="1731466" y="2955374"/>
              <a:ext cx="1209402" cy="1209402"/>
            </a:xfrm>
            <a:prstGeom prst="rect">
              <a:avLst/>
            </a:prstGeom>
          </p:spPr>
        </p:pic>
      </p:grpSp>
      <p:sp>
        <p:nvSpPr>
          <p:cNvPr id="9" name="Arc 8">
            <a:extLst>
              <a:ext uri="{FF2B5EF4-FFF2-40B4-BE49-F238E27FC236}">
                <a16:creationId xmlns:a16="http://schemas.microsoft.com/office/drawing/2014/main" id="{EC7618D0-8ED1-2C1A-73AD-E2FBDE5351FB}"/>
              </a:ext>
            </a:extLst>
          </p:cNvPr>
          <p:cNvSpPr/>
          <p:nvPr/>
        </p:nvSpPr>
        <p:spPr>
          <a:xfrm rot="10800000">
            <a:off x="911114" y="1851670"/>
            <a:ext cx="1656184" cy="1600188"/>
          </a:xfrm>
          <a:prstGeom prst="arc">
            <a:avLst>
              <a:gd name="adj1" fmla="val 16533549"/>
              <a:gd name="adj2" fmla="val 2158060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0" name="Group 9">
            <a:extLst>
              <a:ext uri="{FF2B5EF4-FFF2-40B4-BE49-F238E27FC236}">
                <a16:creationId xmlns:a16="http://schemas.microsoft.com/office/drawing/2014/main" id="{8D0C6940-DE7A-CB6B-8186-13200778ECE1}"/>
              </a:ext>
            </a:extLst>
          </p:cNvPr>
          <p:cNvGrpSpPr/>
          <p:nvPr/>
        </p:nvGrpSpPr>
        <p:grpSpPr>
          <a:xfrm rot="18912799">
            <a:off x="256232" y="1416639"/>
            <a:ext cx="1209402" cy="1209402"/>
            <a:chOff x="1731466" y="2955374"/>
            <a:chExt cx="1209402" cy="1209402"/>
          </a:xfrm>
        </p:grpSpPr>
        <p:sp>
          <p:nvSpPr>
            <p:cNvPr id="11" name="Oval 10">
              <a:extLst>
                <a:ext uri="{FF2B5EF4-FFF2-40B4-BE49-F238E27FC236}">
                  <a16:creationId xmlns:a16="http://schemas.microsoft.com/office/drawing/2014/main" id="{10C44C12-7CFD-C63E-B47C-05881A5A067E}"/>
                </a:ext>
              </a:extLst>
            </p:cNvPr>
            <p:cNvSpPr/>
            <p:nvPr/>
          </p:nvSpPr>
          <p:spPr>
            <a:xfrm>
              <a:off x="1942339" y="3171333"/>
              <a:ext cx="792088" cy="79208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Help with solid fill">
              <a:extLst>
                <a:ext uri="{FF2B5EF4-FFF2-40B4-BE49-F238E27FC236}">
                  <a16:creationId xmlns:a16="http://schemas.microsoft.com/office/drawing/2014/main" id="{6400B9E9-6224-A001-0C8A-60CBBAD6C44F}"/>
                </a:ext>
              </a:extLst>
            </p:cNvPr>
            <p:cNvPicPr>
              <a:picLocks noChangeAspect="1"/>
            </p:cNvPicPr>
            <p:nvPr/>
          </p:nvPicPr>
          <p:blipFill>
            <a:blip r:embed="rId2">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59415">
              <a:off x="1731466" y="2955374"/>
              <a:ext cx="1209402" cy="1209402"/>
            </a:xfrm>
            <a:prstGeom prst="rect">
              <a:avLst/>
            </a:prstGeom>
          </p:spPr>
        </p:pic>
      </p:grpSp>
      <p:sp>
        <p:nvSpPr>
          <p:cNvPr id="14" name="Arc 13">
            <a:extLst>
              <a:ext uri="{FF2B5EF4-FFF2-40B4-BE49-F238E27FC236}">
                <a16:creationId xmlns:a16="http://schemas.microsoft.com/office/drawing/2014/main" id="{619D2BCB-9669-0A32-37E3-24FB48C45D9C}"/>
              </a:ext>
            </a:extLst>
          </p:cNvPr>
          <p:cNvSpPr/>
          <p:nvPr/>
        </p:nvSpPr>
        <p:spPr>
          <a:xfrm rot="10800000" flipH="1">
            <a:off x="6660232" y="1848445"/>
            <a:ext cx="1656184" cy="1600188"/>
          </a:xfrm>
          <a:prstGeom prst="arc">
            <a:avLst>
              <a:gd name="adj1" fmla="val 16533549"/>
              <a:gd name="adj2" fmla="val 2158060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5" name="Group 14">
            <a:extLst>
              <a:ext uri="{FF2B5EF4-FFF2-40B4-BE49-F238E27FC236}">
                <a16:creationId xmlns:a16="http://schemas.microsoft.com/office/drawing/2014/main" id="{1CBBF7BA-7B79-6BC2-C256-726B302298DE}"/>
              </a:ext>
            </a:extLst>
          </p:cNvPr>
          <p:cNvGrpSpPr/>
          <p:nvPr/>
        </p:nvGrpSpPr>
        <p:grpSpPr>
          <a:xfrm>
            <a:off x="7711715" y="1405700"/>
            <a:ext cx="1209402" cy="1209402"/>
            <a:chOff x="1731466" y="2955374"/>
            <a:chExt cx="1209402" cy="1209402"/>
          </a:xfrm>
        </p:grpSpPr>
        <p:sp>
          <p:nvSpPr>
            <p:cNvPr id="21" name="Oval 20">
              <a:extLst>
                <a:ext uri="{FF2B5EF4-FFF2-40B4-BE49-F238E27FC236}">
                  <a16:creationId xmlns:a16="http://schemas.microsoft.com/office/drawing/2014/main" id="{953035AC-000C-FB98-998E-F16FC7C3D6E9}"/>
                </a:ext>
              </a:extLst>
            </p:cNvPr>
            <p:cNvSpPr/>
            <p:nvPr/>
          </p:nvSpPr>
          <p:spPr>
            <a:xfrm>
              <a:off x="1942339" y="3171333"/>
              <a:ext cx="792088" cy="792088"/>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Help with solid fill">
              <a:extLst>
                <a:ext uri="{FF2B5EF4-FFF2-40B4-BE49-F238E27FC236}">
                  <a16:creationId xmlns:a16="http://schemas.microsoft.com/office/drawing/2014/main" id="{4FE4BADD-9ED5-E2DA-0174-085D457DBA9D}"/>
                </a:ext>
              </a:extLst>
            </p:cNvPr>
            <p:cNvPicPr>
              <a:picLocks noChangeAspect="1"/>
            </p:cNvPicPr>
            <p:nvPr/>
          </p:nvPicPr>
          <p:blipFill>
            <a:blip r:embed="rId2">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59415">
              <a:off x="1731466" y="2955374"/>
              <a:ext cx="1209402" cy="1209402"/>
            </a:xfrm>
            <a:prstGeom prst="rect">
              <a:avLst/>
            </a:prstGeom>
          </p:spPr>
        </p:pic>
      </p:grpSp>
    </p:spTree>
    <p:extLst>
      <p:ext uri="{BB962C8B-B14F-4D97-AF65-F5344CB8AC3E}">
        <p14:creationId xmlns:p14="http://schemas.microsoft.com/office/powerpoint/2010/main" val="876142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1077218"/>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Pressure and Moisture are</a:t>
            </a:r>
          </a:p>
          <a:p>
            <a:pPr>
              <a:defRPr/>
            </a:pPr>
            <a:r>
              <a:rPr lang="en-GB" altLang="en-US" sz="3200" b="1" kern="0" dirty="0">
                <a:solidFill>
                  <a:srgbClr val="003087"/>
                </a:solidFill>
                <a:latin typeface="Arial" charset="0"/>
                <a:ea typeface="ＭＳ Ｐゴシック" pitchFamily="-16" charset="-128"/>
              </a:rPr>
              <a:t>Prevented and Treated Differently</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7" name="TextBox 6">
            <a:extLst>
              <a:ext uri="{FF2B5EF4-FFF2-40B4-BE49-F238E27FC236}">
                <a16:creationId xmlns:a16="http://schemas.microsoft.com/office/drawing/2014/main" id="{62DA1EA5-7E0D-C3C5-694E-1AF149ED330A}"/>
              </a:ext>
            </a:extLst>
          </p:cNvPr>
          <p:cNvSpPr txBox="1"/>
          <p:nvPr/>
        </p:nvSpPr>
        <p:spPr>
          <a:xfrm>
            <a:off x="899592" y="1635646"/>
            <a:ext cx="3096344" cy="3077766"/>
          </a:xfrm>
          <a:prstGeom prst="rect">
            <a:avLst/>
          </a:prstGeom>
          <a:noFill/>
          <a:ln>
            <a:noFill/>
          </a:ln>
        </p:spPr>
        <p:txBody>
          <a:bodyPr wrap="square" rtlCol="0">
            <a:spAutoFit/>
          </a:bodyPr>
          <a:lstStyle/>
          <a:p>
            <a:r>
              <a:rPr lang="en-GB" sz="1600" dirty="0">
                <a:solidFill>
                  <a:srgbClr val="003087"/>
                </a:solidFill>
              </a:rPr>
              <a:t>Think </a:t>
            </a:r>
            <a:r>
              <a:rPr lang="en-GB" sz="1600" b="1" i="1" dirty="0">
                <a:solidFill>
                  <a:srgbClr val="A50021"/>
                </a:solidFill>
              </a:rPr>
              <a:t>Pressure</a:t>
            </a:r>
            <a:r>
              <a:rPr lang="en-GB" sz="1600" dirty="0">
                <a:solidFill>
                  <a:srgbClr val="003087"/>
                </a:solidFill>
              </a:rPr>
              <a:t> if:</a:t>
            </a:r>
          </a:p>
          <a:p>
            <a:endParaRPr lang="en-GB" sz="1600" dirty="0">
              <a:solidFill>
                <a:srgbClr val="003087"/>
              </a:solidFill>
            </a:endParaRP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Bony prominence</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Defined edges</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Necrotic tissue</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Damage into the muscle layer</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Immobile or restricted mobility</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They have had an acute illness</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id="{0A879E20-3C0D-8A4D-E888-11042FA53179}"/>
              </a:ext>
            </a:extLst>
          </p:cNvPr>
          <p:cNvSpPr txBox="1"/>
          <p:nvPr/>
        </p:nvSpPr>
        <p:spPr>
          <a:xfrm>
            <a:off x="4860032" y="1635646"/>
            <a:ext cx="3096344" cy="3046988"/>
          </a:xfrm>
          <a:prstGeom prst="rect">
            <a:avLst/>
          </a:prstGeom>
          <a:noFill/>
          <a:ln>
            <a:noFill/>
          </a:ln>
        </p:spPr>
        <p:txBody>
          <a:bodyPr wrap="square" rtlCol="0">
            <a:spAutoFit/>
          </a:bodyPr>
          <a:lstStyle/>
          <a:p>
            <a:r>
              <a:rPr lang="en-GB" sz="1600" dirty="0">
                <a:solidFill>
                  <a:srgbClr val="003087"/>
                </a:solidFill>
              </a:rPr>
              <a:t>Think </a:t>
            </a:r>
            <a:r>
              <a:rPr lang="en-GB" sz="1600" b="1" i="1" dirty="0">
                <a:solidFill>
                  <a:srgbClr val="A50021"/>
                </a:solidFill>
              </a:rPr>
              <a:t>Moisture</a:t>
            </a:r>
            <a:r>
              <a:rPr lang="en-GB" sz="1600" dirty="0">
                <a:solidFill>
                  <a:srgbClr val="003087"/>
                </a:solidFill>
              </a:rPr>
              <a:t> if:</a:t>
            </a:r>
          </a:p>
          <a:p>
            <a:endParaRPr lang="en-GB" sz="1600" dirty="0">
              <a:solidFill>
                <a:srgbClr val="003087"/>
              </a:solidFill>
            </a:endParaRP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It’s in the natal cleft</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The damage has an irregular shape</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Incontinence</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Urinary Tract Infection</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Leaking catheter</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Episode of diarrhoea</a:t>
            </a:r>
          </a:p>
          <a:p>
            <a:pPr marL="285750" indent="-285750">
              <a:buFont typeface="Arial" panose="020B0604020202020204" pitchFamily="34" charset="0"/>
              <a:buChar char="•"/>
            </a:pPr>
            <a:r>
              <a:rPr lang="en-GB" sz="1600" dirty="0">
                <a:solidFill>
                  <a:srgbClr val="41B6E6"/>
                </a:solidFill>
                <a:latin typeface="Arial" panose="020B0604020202020204" pitchFamily="34" charset="0"/>
                <a:cs typeface="Arial" panose="020B0604020202020204" pitchFamily="34" charset="0"/>
              </a:rPr>
              <a:t>Fever</a:t>
            </a:r>
          </a:p>
          <a:p>
            <a:pPr marL="285750" indent="-285750">
              <a:buFont typeface="Arial" panose="020B0604020202020204" pitchFamily="34" charset="0"/>
              <a:buChar char="•"/>
            </a:pPr>
            <a:endParaRPr lang="en-GB" sz="1600" dirty="0">
              <a:solidFill>
                <a:srgbClr val="41B6E6"/>
              </a:solidFill>
              <a:latin typeface="Arial" panose="020B0604020202020204" pitchFamily="34" charset="0"/>
              <a:cs typeface="Arial" panose="020B0604020202020204" pitchFamily="34" charset="0"/>
            </a:endParaRPr>
          </a:p>
          <a:p>
            <a:endParaRPr lang="en-GB" sz="1600" dirty="0">
              <a:solidFill>
                <a:srgbClr val="41B6E6"/>
              </a:solidFill>
              <a:latin typeface="Arial" panose="020B0604020202020204" pitchFamily="34" charset="0"/>
              <a:cs typeface="Arial" panose="020B0604020202020204" pitchFamily="34" charset="0"/>
            </a:endParaRPr>
          </a:p>
        </p:txBody>
      </p:sp>
      <p:pic>
        <p:nvPicPr>
          <p:cNvPr id="4" name="Graphic 3" descr="Head with gears with solid fill">
            <a:extLst>
              <a:ext uri="{FF2B5EF4-FFF2-40B4-BE49-F238E27FC236}">
                <a16:creationId xmlns:a16="http://schemas.microsoft.com/office/drawing/2014/main" id="{1606E8C5-5DC9-542D-310F-1EA66A6FA1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74374" y="1404408"/>
            <a:ext cx="1599390" cy="1599390"/>
          </a:xfrm>
          <a:prstGeom prst="rect">
            <a:avLst/>
          </a:prstGeom>
        </p:spPr>
      </p:pic>
    </p:spTree>
    <p:extLst>
      <p:ext uri="{BB962C8B-B14F-4D97-AF65-F5344CB8AC3E}">
        <p14:creationId xmlns:p14="http://schemas.microsoft.com/office/powerpoint/2010/main" val="91716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3" name="Picture 2">
            <a:extLst>
              <a:ext uri="{FF2B5EF4-FFF2-40B4-BE49-F238E27FC236}">
                <a16:creationId xmlns:a16="http://schemas.microsoft.com/office/drawing/2014/main" id="{C00AD9D7-9FF0-868A-17EA-6691BDA06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1" t="12726" r="5341" b="4738"/>
          <a:stretch/>
        </p:blipFill>
        <p:spPr bwMode="auto">
          <a:xfrm>
            <a:off x="269328" y="141914"/>
            <a:ext cx="6144781" cy="459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125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B60DA-6B8E-3138-95DC-92952643FD19}"/>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Further Advice…</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5" name="TextBox 4">
            <a:extLst>
              <a:ext uri="{FF2B5EF4-FFF2-40B4-BE49-F238E27FC236}">
                <a16:creationId xmlns:a16="http://schemas.microsoft.com/office/drawing/2014/main" id="{88C16DC1-A805-46B5-9F71-0FFD558EEE7C}"/>
              </a:ext>
            </a:extLst>
          </p:cNvPr>
          <p:cNvSpPr txBox="1"/>
          <p:nvPr/>
        </p:nvSpPr>
        <p:spPr>
          <a:xfrm>
            <a:off x="3059832" y="1204722"/>
            <a:ext cx="5616624" cy="3528723"/>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GB" sz="1200" dirty="0">
                <a:solidFill>
                  <a:srgbClr val="41B6E6"/>
                </a:solidFill>
              </a:rPr>
              <a:t>Reposition the patient in such a way that pressure is relieved or redistributed</a:t>
            </a:r>
          </a:p>
          <a:p>
            <a:pPr marL="285750" indent="-285750">
              <a:lnSpc>
                <a:spcPct val="125000"/>
              </a:lnSpc>
              <a:buFont typeface="Arial" panose="020B0604020202020204" pitchFamily="34" charset="0"/>
              <a:buChar char="•"/>
            </a:pPr>
            <a:r>
              <a:rPr lang="en-GB" sz="1200" dirty="0">
                <a:solidFill>
                  <a:srgbClr val="41B6E6"/>
                </a:solidFill>
              </a:rPr>
              <a:t>Avoid repositioning patient on bony prominences with existing pressure damage</a:t>
            </a:r>
          </a:p>
          <a:p>
            <a:pPr marL="285750" indent="-285750">
              <a:lnSpc>
                <a:spcPct val="125000"/>
              </a:lnSpc>
              <a:buFont typeface="Arial" panose="020B0604020202020204" pitchFamily="34" charset="0"/>
              <a:buChar char="•"/>
            </a:pPr>
            <a:r>
              <a:rPr lang="en-GB" sz="1200" dirty="0">
                <a:solidFill>
                  <a:srgbClr val="41B6E6"/>
                </a:solidFill>
              </a:rPr>
              <a:t>Avoid subjecting the skin to pressure and shear forces</a:t>
            </a:r>
          </a:p>
          <a:p>
            <a:pPr marL="285750" indent="-285750">
              <a:lnSpc>
                <a:spcPct val="125000"/>
              </a:lnSpc>
              <a:buFont typeface="Arial" panose="020B0604020202020204" pitchFamily="34" charset="0"/>
              <a:buChar char="•"/>
            </a:pPr>
            <a:r>
              <a:rPr lang="en-GB" sz="1200" dirty="0">
                <a:solidFill>
                  <a:srgbClr val="41B6E6"/>
                </a:solidFill>
              </a:rPr>
              <a:t>Avoid positioning the patient directly onto medical devices such as tubes drainage systems or other foreign objects</a:t>
            </a:r>
          </a:p>
          <a:p>
            <a:pPr marL="285750" indent="-285750">
              <a:lnSpc>
                <a:spcPct val="125000"/>
              </a:lnSpc>
              <a:buFont typeface="Arial" panose="020B0604020202020204" pitchFamily="34" charset="0"/>
              <a:buChar char="•"/>
            </a:pPr>
            <a:r>
              <a:rPr lang="en-GB" sz="1200" dirty="0">
                <a:solidFill>
                  <a:srgbClr val="41B6E6"/>
                </a:solidFill>
              </a:rPr>
              <a:t>Do not leave an individual on a bed pan longer than necessary</a:t>
            </a:r>
          </a:p>
          <a:p>
            <a:pPr marL="285750" indent="-285750">
              <a:lnSpc>
                <a:spcPct val="125000"/>
              </a:lnSpc>
              <a:buFont typeface="Arial" panose="020B0604020202020204" pitchFamily="34" charset="0"/>
              <a:buChar char="•"/>
            </a:pPr>
            <a:r>
              <a:rPr lang="en-GB" sz="1200" dirty="0">
                <a:solidFill>
                  <a:srgbClr val="41B6E6"/>
                </a:solidFill>
              </a:rPr>
              <a:t>Use 30° tilted side lying</a:t>
            </a:r>
          </a:p>
          <a:p>
            <a:pPr marL="285750" indent="-285750">
              <a:lnSpc>
                <a:spcPct val="125000"/>
              </a:lnSpc>
              <a:buFont typeface="Arial" panose="020B0604020202020204" pitchFamily="34" charset="0"/>
              <a:buChar char="•"/>
            </a:pPr>
            <a:r>
              <a:rPr lang="en-GB" sz="1200" dirty="0">
                <a:solidFill>
                  <a:srgbClr val="41B6E6"/>
                </a:solidFill>
                <a:latin typeface="MS Shell Dlg 2" panose="020B0604030504040204" pitchFamily="34" charset="0"/>
              </a:rPr>
              <a:t>Limit head-of-bed elevation to </a:t>
            </a:r>
            <a:r>
              <a:rPr lang="en-GB" sz="1200" dirty="0">
                <a:solidFill>
                  <a:srgbClr val="41B6E6"/>
                </a:solidFill>
              </a:rPr>
              <a:t>30° for patients on bed rest (unless contraindicated)</a:t>
            </a:r>
          </a:p>
          <a:p>
            <a:pPr marL="285750" indent="-285750">
              <a:lnSpc>
                <a:spcPct val="125000"/>
              </a:lnSpc>
              <a:buFont typeface="Arial" panose="020B0604020202020204" pitchFamily="34" charset="0"/>
              <a:buChar char="•"/>
            </a:pPr>
            <a:r>
              <a:rPr lang="en-GB" sz="1200" dirty="0">
                <a:solidFill>
                  <a:srgbClr val="41B6E6"/>
                </a:solidFill>
                <a:latin typeface="MS Shell Dlg 2" panose="020B0604030504040204" pitchFamily="34" charset="0"/>
              </a:rPr>
              <a:t>Continue to reposition the individual regardless of the support surface (a minimum of 2 – 4 hourly)</a:t>
            </a:r>
          </a:p>
          <a:p>
            <a:pPr marL="285750" indent="-285750">
              <a:lnSpc>
                <a:spcPct val="125000"/>
              </a:lnSpc>
              <a:buFont typeface="Arial" panose="020B0604020202020204" pitchFamily="34" charset="0"/>
              <a:buChar char="•"/>
            </a:pPr>
            <a:r>
              <a:rPr lang="en-GB" sz="1200" dirty="0">
                <a:solidFill>
                  <a:srgbClr val="41B6E6"/>
                </a:solidFill>
                <a:latin typeface="MS Shell Dlg 2" panose="020B0604030504040204" pitchFamily="34" charset="0"/>
              </a:rPr>
              <a:t>If seating is necessary for patients with pressure ulcers on the sacrum/coccyx or ischia, limit seating to 3 times a day in periods of 60 minutes or less, with a pressure relieving cushion in place</a:t>
            </a:r>
          </a:p>
        </p:txBody>
      </p:sp>
      <p:pic>
        <p:nvPicPr>
          <p:cNvPr id="6" name="Content Placeholder 9" descr="A picture containing wall, indoor, chair, floor&#10;&#10;Description automatically generated">
            <a:extLst>
              <a:ext uri="{FF2B5EF4-FFF2-40B4-BE49-F238E27FC236}">
                <a16:creationId xmlns:a16="http://schemas.microsoft.com/office/drawing/2014/main" id="{71F7D328-E271-90C5-3FC4-BC12253DCF9A}"/>
              </a:ext>
            </a:extLst>
          </p:cNvPr>
          <p:cNvPicPr>
            <a:picLocks noChangeAspect="1"/>
          </p:cNvPicPr>
          <p:nvPr/>
        </p:nvPicPr>
        <p:blipFill>
          <a:blip r:embed="rId2">
            <a:clrChange>
              <a:clrFrom>
                <a:srgbClr val="FEFEFE"/>
              </a:clrFrom>
              <a:clrTo>
                <a:srgbClr val="FEFEFE">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837473B0-CC2E-450A-ABE3-18F120FF3D39}">
                <a1611:picAttrSrcUrl xmlns:a1611="http://schemas.microsoft.com/office/drawing/2016/11/main" r:id="rId4"/>
              </a:ext>
            </a:extLst>
          </a:blip>
          <a:stretch>
            <a:fillRect/>
          </a:stretch>
        </p:blipFill>
        <p:spPr>
          <a:xfrm>
            <a:off x="323528" y="1491630"/>
            <a:ext cx="2592288" cy="2592288"/>
          </a:xfrm>
          <a:prstGeom prst="rect">
            <a:avLst/>
          </a:prstGeom>
        </p:spPr>
      </p:pic>
      <p:sp>
        <p:nvSpPr>
          <p:cNvPr id="2" name="TextBox 1">
            <a:extLst>
              <a:ext uri="{FF2B5EF4-FFF2-40B4-BE49-F238E27FC236}">
                <a16:creationId xmlns:a16="http://schemas.microsoft.com/office/drawing/2014/main" id="{BB542D26-23DC-697C-9C56-17433DBC1D78}"/>
              </a:ext>
            </a:extLst>
          </p:cNvPr>
          <p:cNvSpPr txBox="1"/>
          <p:nvPr/>
        </p:nvSpPr>
        <p:spPr>
          <a:xfrm>
            <a:off x="6876256"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Tree>
    <p:extLst>
      <p:ext uri="{BB962C8B-B14F-4D97-AF65-F5344CB8AC3E}">
        <p14:creationId xmlns:p14="http://schemas.microsoft.com/office/powerpoint/2010/main" val="4070376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4" name="Picture 3">
            <a:extLst>
              <a:ext uri="{FF2B5EF4-FFF2-40B4-BE49-F238E27FC236}">
                <a16:creationId xmlns:a16="http://schemas.microsoft.com/office/drawing/2014/main" id="{0774F574-C49E-4A74-BCE0-134148BB7505}"/>
              </a:ext>
            </a:extLst>
          </p:cNvPr>
          <p:cNvPicPr>
            <a:picLocks noChangeAspect="1"/>
          </p:cNvPicPr>
          <p:nvPr/>
        </p:nvPicPr>
        <p:blipFill>
          <a:blip r:embed="rId2">
            <a:alphaModFix/>
          </a:blip>
          <a:stretch>
            <a:fillRect/>
          </a:stretch>
        </p:blipFill>
        <p:spPr>
          <a:xfrm>
            <a:off x="258886" y="99060"/>
            <a:ext cx="5701001" cy="4945379"/>
          </a:xfrm>
          <a:prstGeom prst="rect">
            <a:avLst/>
          </a:prstGeom>
          <a:ln>
            <a:solidFill>
              <a:srgbClr val="768692"/>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F6F5FE5-87EA-A648-98F9-E5CE869F072D}"/>
              </a:ext>
            </a:extLst>
          </p:cNvPr>
          <p:cNvSpPr txBox="1"/>
          <p:nvPr/>
        </p:nvSpPr>
        <p:spPr>
          <a:xfrm>
            <a:off x="6156176" y="1749731"/>
            <a:ext cx="2502471" cy="1415772"/>
          </a:xfrm>
          <a:prstGeom prst="rect">
            <a:avLst/>
          </a:prstGeom>
          <a:noFill/>
        </p:spPr>
        <p:txBody>
          <a:bodyPr wrap="square" rtlCol="0">
            <a:spAutoFit/>
          </a:bodyPr>
          <a:lstStyle/>
          <a:p>
            <a:r>
              <a:rPr lang="en-GB" sz="2400" b="1" dirty="0">
                <a:solidFill>
                  <a:srgbClr val="003087"/>
                </a:solidFill>
              </a:rPr>
              <a:t>GLOBIAD IAD Categorisation</a:t>
            </a:r>
          </a:p>
          <a:p>
            <a:endParaRPr lang="en-GB" sz="2400" b="1" dirty="0">
              <a:solidFill>
                <a:srgbClr val="002060"/>
              </a:solidFill>
            </a:endParaRPr>
          </a:p>
          <a:p>
            <a:r>
              <a:rPr lang="en-GB" sz="1400" b="1" dirty="0">
                <a:solidFill>
                  <a:srgbClr val="41B6E6"/>
                </a:solidFill>
              </a:rPr>
              <a:t>www.skintghent.be/en</a:t>
            </a:r>
          </a:p>
        </p:txBody>
      </p:sp>
    </p:spTree>
    <p:extLst>
      <p:ext uri="{BB962C8B-B14F-4D97-AF65-F5344CB8AC3E}">
        <p14:creationId xmlns:p14="http://schemas.microsoft.com/office/powerpoint/2010/main" val="3381368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5" name="Text Box 2">
            <a:extLst>
              <a:ext uri="{FF2B5EF4-FFF2-40B4-BE49-F238E27FC236}">
                <a16:creationId xmlns:a16="http://schemas.microsoft.com/office/drawing/2014/main" id="{26DFB084-70C3-6CE1-8563-ABDE95BCCF97}"/>
              </a:ext>
            </a:extLst>
          </p:cNvPr>
          <p:cNvSpPr txBox="1">
            <a:spLocks noChangeArrowheads="1"/>
          </p:cNvSpPr>
          <p:nvPr/>
        </p:nvSpPr>
        <p:spPr bwMode="auto">
          <a:xfrm>
            <a:off x="232262" y="194297"/>
            <a:ext cx="6739630" cy="352425"/>
          </a:xfrm>
          <a:prstGeom prst="rect">
            <a:avLst/>
          </a:prstGeom>
          <a:noFill/>
          <a:ln w="9525">
            <a:noFill/>
            <a:miter lim="800000"/>
            <a:headEnd/>
            <a:tailEnd/>
          </a:ln>
        </p:spPr>
        <p:txBody>
          <a:bodyPr rot="0" vert="horz" wrap="square" lIns="91440" tIns="45720" rIns="91440" bIns="45720" anchor="ctr" anchorCtr="0">
            <a:noAutofit/>
          </a:bodyPr>
          <a:lstStyle/>
          <a:p>
            <a:pPr>
              <a:lnSpc>
                <a:spcPct val="107000"/>
              </a:lnSpc>
              <a:spcAft>
                <a:spcPts val="800"/>
              </a:spcAft>
            </a:pPr>
            <a:r>
              <a:rPr lang="en-GB" sz="2400" b="1" dirty="0">
                <a:solidFill>
                  <a:srgbClr val="003087"/>
                </a:solidFill>
                <a:effectLst/>
                <a:latin typeface="Arial" panose="020B0604020202020204" pitchFamily="34" charset="0"/>
                <a:ea typeface="Arial" panose="020B0604020202020204" pitchFamily="34" charset="0"/>
                <a:cs typeface="Times New Roman" panose="02020603050405020304" pitchFamily="18" charset="0"/>
              </a:rPr>
              <a:t>Incontinence Associated Dermatitis Pathway</a:t>
            </a:r>
            <a:endParaRPr lang="en-GB" sz="24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6" name="Group 25">
            <a:extLst>
              <a:ext uri="{FF2B5EF4-FFF2-40B4-BE49-F238E27FC236}">
                <a16:creationId xmlns:a16="http://schemas.microsoft.com/office/drawing/2014/main" id="{D75BAAA8-A433-2BCF-475D-E7D2C4137B85}"/>
              </a:ext>
            </a:extLst>
          </p:cNvPr>
          <p:cNvGrpSpPr/>
          <p:nvPr/>
        </p:nvGrpSpPr>
        <p:grpSpPr>
          <a:xfrm>
            <a:off x="611560" y="835796"/>
            <a:ext cx="7047214" cy="3582035"/>
            <a:chOff x="-28882" y="0"/>
            <a:chExt cx="7048808" cy="3582035"/>
          </a:xfrm>
        </p:grpSpPr>
        <p:grpSp>
          <p:nvGrpSpPr>
            <p:cNvPr id="27" name="Group 26">
              <a:extLst>
                <a:ext uri="{FF2B5EF4-FFF2-40B4-BE49-F238E27FC236}">
                  <a16:creationId xmlns:a16="http://schemas.microsoft.com/office/drawing/2014/main" id="{A0669FD7-E6B5-3483-6B34-412FBC6B7AE2}"/>
                </a:ext>
              </a:extLst>
            </p:cNvPr>
            <p:cNvGrpSpPr/>
            <p:nvPr/>
          </p:nvGrpSpPr>
          <p:grpSpPr>
            <a:xfrm>
              <a:off x="1543084" y="0"/>
              <a:ext cx="5061551" cy="896400"/>
              <a:chOff x="-18055" y="-1"/>
              <a:chExt cx="4805532" cy="896400"/>
            </a:xfrm>
          </p:grpSpPr>
          <p:sp>
            <p:nvSpPr>
              <p:cNvPr id="42" name="Rectangle 41">
                <a:extLst>
                  <a:ext uri="{FF2B5EF4-FFF2-40B4-BE49-F238E27FC236}">
                    <a16:creationId xmlns:a16="http://schemas.microsoft.com/office/drawing/2014/main" id="{4729D7A1-0B7F-7964-AAE4-A020D56331A6}"/>
                  </a:ext>
                </a:extLst>
              </p:cNvPr>
              <p:cNvSpPr>
                <a:spLocks noChangeArrowheads="1"/>
              </p:cNvSpPr>
              <p:nvPr/>
            </p:nvSpPr>
            <p:spPr bwMode="auto">
              <a:xfrm>
                <a:off x="-18055" y="-1"/>
                <a:ext cx="1347441" cy="896400"/>
              </a:xfrm>
              <a:prstGeom prst="rect">
                <a:avLst/>
              </a:prstGeom>
              <a:gradFill rotWithShape="0">
                <a:gsLst>
                  <a:gs pos="0">
                    <a:srgbClr val="FF0000"/>
                  </a:gs>
                  <a:gs pos="100000">
                    <a:srgbClr val="FF0000">
                      <a:gamma/>
                      <a:tint val="20000"/>
                      <a:invGamma/>
                    </a:srgbClr>
                  </a:gs>
                </a:gsLst>
                <a:lin ang="5400000" scaled="1"/>
              </a:gradFill>
              <a:ln>
                <a:noFill/>
              </a:ln>
              <a:effectLst/>
              <a:extLst>
                <a:ext uri="{91240B29-F687-4F45-9708-019B960494DF}">
                  <a14:hiddenLine xmlns:a14="http://schemas.microsoft.com/office/drawing/2010/main" w="12700">
                    <a:solidFill>
                      <a:srgbClr val="5B9BD5"/>
                    </a:solidFill>
                    <a:miter lim="800000"/>
                    <a:headEnd/>
                    <a:tailEnd/>
                  </a14:hiddenLine>
                </a:ext>
                <a:ext uri="{AF507438-7753-43E0-B8FC-AC1667EBCBE1}">
                  <a14:hiddenEffects xmlns:a14="http://schemas.microsoft.com/office/drawing/2010/main">
                    <a:effectLst>
                      <a:outerShdw algn="ctr" rotWithShape="0">
                        <a:srgbClr val="2D4E6B">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Cambria" panose="02040503050406030204" pitchFamily="18" charset="0"/>
                    <a:ea typeface="Arial" panose="020B0604020202020204" pitchFamily="34" charset="0"/>
                    <a:cs typeface="Times New Roman" panose="02020603050405020304" pitchFamily="18" charset="0"/>
                  </a:rPr>
                  <a:t> </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F75FA3B1-4F93-37D2-FD37-058AFD7F2692}"/>
                  </a:ext>
                </a:extLst>
              </p:cNvPr>
              <p:cNvSpPr>
                <a:spLocks noChangeArrowheads="1"/>
              </p:cNvSpPr>
              <p:nvPr/>
            </p:nvSpPr>
            <p:spPr bwMode="auto">
              <a:xfrm>
                <a:off x="1320308" y="-1"/>
                <a:ext cx="3467169" cy="896400"/>
              </a:xfrm>
              <a:prstGeom prst="rect">
                <a:avLst/>
              </a:prstGeom>
              <a:gradFill rotWithShape="0">
                <a:gsLst>
                  <a:gs pos="0">
                    <a:srgbClr val="FF0000"/>
                  </a:gs>
                  <a:gs pos="100000">
                    <a:srgbClr val="FF0000">
                      <a:gamma/>
                      <a:tint val="20000"/>
                      <a:invGamma/>
                    </a:srgbClr>
                  </a:gs>
                </a:gsLst>
                <a:lin ang="5400000" scaled="1"/>
              </a:gradFill>
              <a:ln>
                <a:noFill/>
              </a:ln>
              <a:effectLst/>
              <a:extLst>
                <a:ext uri="{91240B29-F687-4F45-9708-019B960494DF}">
                  <a14:hiddenLine xmlns:a14="http://schemas.microsoft.com/office/drawing/2010/main" w="12700">
                    <a:solidFill>
                      <a:srgbClr val="5B9BD5"/>
                    </a:solidFill>
                    <a:miter lim="800000"/>
                    <a:headEnd/>
                    <a:tailEnd/>
                  </a14:hiddenLine>
                </a:ext>
                <a:ext uri="{AF507438-7753-43E0-B8FC-AC1667EBCBE1}">
                  <a14:hiddenEffects xmlns:a14="http://schemas.microsoft.com/office/drawing/2010/main">
                    <a:effectLst>
                      <a:outerShdw algn="ctr" rotWithShape="0">
                        <a:srgbClr val="2D4E6B">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SEVERE IAD</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rPr>
                  <a:t>Wash skin with Medi Derma-Pro Foam and Spray Incontinence Cleanser and apply Medi Derma-Pro Skin Protectant Ointment after each episode of incontinence. </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44" name="Picture 43">
                <a:extLst>
                  <a:ext uri="{FF2B5EF4-FFF2-40B4-BE49-F238E27FC236}">
                    <a16:creationId xmlns:a16="http://schemas.microsoft.com/office/drawing/2014/main" id="{CDE7B3A4-971A-EC23-0A56-1804D6646F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58" y="19046"/>
                <a:ext cx="1202748" cy="8390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pic>
        </p:grpSp>
        <p:grpSp>
          <p:nvGrpSpPr>
            <p:cNvPr id="28" name="Group 27">
              <a:extLst>
                <a:ext uri="{FF2B5EF4-FFF2-40B4-BE49-F238E27FC236}">
                  <a16:creationId xmlns:a16="http://schemas.microsoft.com/office/drawing/2014/main" id="{B2A2BC2B-F9EC-2797-200C-AB7252D1AC4D}"/>
                </a:ext>
              </a:extLst>
            </p:cNvPr>
            <p:cNvGrpSpPr>
              <a:grpSpLocks/>
            </p:cNvGrpSpPr>
            <p:nvPr/>
          </p:nvGrpSpPr>
          <p:grpSpPr bwMode="auto">
            <a:xfrm>
              <a:off x="974130" y="895350"/>
              <a:ext cx="5629289" cy="894715"/>
              <a:chOff x="1068560" y="1078125"/>
              <a:chExt cx="50109" cy="8962"/>
            </a:xfrm>
          </p:grpSpPr>
          <p:sp>
            <p:nvSpPr>
              <p:cNvPr id="39" name="Rectangle 38">
                <a:extLst>
                  <a:ext uri="{FF2B5EF4-FFF2-40B4-BE49-F238E27FC236}">
                    <a16:creationId xmlns:a16="http://schemas.microsoft.com/office/drawing/2014/main" id="{9726816B-35AD-AEC0-A509-F2DD7993744B}"/>
                  </a:ext>
                </a:extLst>
              </p:cNvPr>
              <p:cNvSpPr>
                <a:spLocks noChangeArrowheads="1"/>
              </p:cNvSpPr>
              <p:nvPr/>
            </p:nvSpPr>
            <p:spPr bwMode="auto">
              <a:xfrm>
                <a:off x="1068560" y="1078125"/>
                <a:ext cx="12697" cy="8962"/>
              </a:xfrm>
              <a:prstGeom prst="rect">
                <a:avLst/>
              </a:prstGeom>
              <a:gradFill rotWithShape="0">
                <a:gsLst>
                  <a:gs pos="0">
                    <a:srgbClr val="F5B183"/>
                  </a:gs>
                  <a:gs pos="100000">
                    <a:srgbClr val="F5B183">
                      <a:gamma/>
                      <a:tint val="20000"/>
                      <a:invGamma/>
                    </a:srgbClr>
                  </a:gs>
                </a:gsLst>
                <a:lin ang="5400000" scaled="1"/>
              </a:gradFill>
              <a:ln>
                <a:noFill/>
              </a:ln>
              <a:effectLst/>
              <a:extLst>
                <a:ext uri="{91240B29-F687-4F45-9708-019B960494DF}">
                  <a14:hiddenLine xmlns:a14="http://schemas.microsoft.com/office/drawing/2010/main" w="12700">
                    <a:solidFill>
                      <a:srgbClr val="ED7D31"/>
                    </a:solidFill>
                    <a:miter lim="800000"/>
                    <a:headEnd/>
                    <a:tailEnd/>
                  </a14:hiddenLine>
                </a:ext>
                <a:ext uri="{AF507438-7753-43E0-B8FC-AC1667EBCBE1}">
                  <a14:hiddenEffects xmlns:a14="http://schemas.microsoft.com/office/drawing/2010/main">
                    <a:effectLst>
                      <a:outerShdw algn="ctr" rotWithShape="0">
                        <a:srgbClr val="773E18">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Calibri" panose="020F0502020204030204" pitchFamily="34" charset="0"/>
                    <a:ea typeface="Arial" panose="020B0604020202020204" pitchFamily="34" charset="0"/>
                    <a:cs typeface="Times New Roman" panose="02020603050405020304" pitchFamily="18" charset="0"/>
                  </a:rPr>
                  <a:t> </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6EDBBC95-8227-7B27-C185-176CC19AD7DC}"/>
                  </a:ext>
                </a:extLst>
              </p:cNvPr>
              <p:cNvSpPr>
                <a:spLocks noChangeArrowheads="1"/>
              </p:cNvSpPr>
              <p:nvPr/>
            </p:nvSpPr>
            <p:spPr bwMode="auto">
              <a:xfrm>
                <a:off x="1081195" y="1078125"/>
                <a:ext cx="37474" cy="8962"/>
              </a:xfrm>
              <a:prstGeom prst="rect">
                <a:avLst/>
              </a:prstGeom>
              <a:gradFill rotWithShape="0">
                <a:gsLst>
                  <a:gs pos="0">
                    <a:srgbClr val="F5B183"/>
                  </a:gs>
                  <a:gs pos="100000">
                    <a:srgbClr val="F5B183">
                      <a:gamma/>
                      <a:tint val="20000"/>
                      <a:invGamma/>
                    </a:srgbClr>
                  </a:gs>
                </a:gsLst>
                <a:lin ang="5400000" scaled="1"/>
              </a:gradFill>
              <a:ln>
                <a:noFill/>
              </a:ln>
              <a:effectLst/>
              <a:extLst>
                <a:ext uri="{91240B29-F687-4F45-9708-019B960494DF}">
                  <a14:hiddenLine xmlns:a14="http://schemas.microsoft.com/office/drawing/2010/main" w="12700">
                    <a:solidFill>
                      <a:srgbClr val="ED7D31"/>
                    </a:solidFill>
                    <a:miter lim="800000"/>
                    <a:headEnd/>
                    <a:tailEnd/>
                  </a14:hiddenLine>
                </a:ext>
                <a:ext uri="{AF507438-7753-43E0-B8FC-AC1667EBCBE1}">
                  <a14:hiddenEffects xmlns:a14="http://schemas.microsoft.com/office/drawing/2010/main">
                    <a:effectLst>
                      <a:outerShdw algn="ctr" rotWithShape="0">
                        <a:srgbClr val="773E18">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dirty="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MODERATE IAD</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dirty="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rPr>
                  <a:t>Wash skin with suitable skin cleansing agent and pat dry after each episode of incontinence. Apply Medihoney barrier cream, if mild fungal infection or less than 50% skin damage (leave 5 minutes to dry before applying barrier cream). Medi Derma S Barrier Film can be applied if there is no clinical evidence of infection.</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FC2B081A-A615-174E-9147-2F386995C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131" y="1078438"/>
                <a:ext cx="11214" cy="8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pic>
        </p:grpSp>
        <p:grpSp>
          <p:nvGrpSpPr>
            <p:cNvPr id="29" name="Group 28">
              <a:extLst>
                <a:ext uri="{FF2B5EF4-FFF2-40B4-BE49-F238E27FC236}">
                  <a16:creationId xmlns:a16="http://schemas.microsoft.com/office/drawing/2014/main" id="{AC2BDEFF-47D9-4F08-EB4F-54CD31C285B0}"/>
                </a:ext>
              </a:extLst>
            </p:cNvPr>
            <p:cNvGrpSpPr>
              <a:grpSpLocks/>
            </p:cNvGrpSpPr>
            <p:nvPr/>
          </p:nvGrpSpPr>
          <p:grpSpPr bwMode="auto">
            <a:xfrm>
              <a:off x="580784" y="1790778"/>
              <a:ext cx="6018154" cy="895351"/>
              <a:chOff x="1042394" y="1096709"/>
              <a:chExt cx="120395" cy="14010"/>
            </a:xfrm>
          </p:grpSpPr>
          <p:sp>
            <p:nvSpPr>
              <p:cNvPr id="36" name="Rectangle 35">
                <a:extLst>
                  <a:ext uri="{FF2B5EF4-FFF2-40B4-BE49-F238E27FC236}">
                    <a16:creationId xmlns:a16="http://schemas.microsoft.com/office/drawing/2014/main" id="{F3D0636D-B4B5-E330-74E9-CC76126ED105}"/>
                  </a:ext>
                </a:extLst>
              </p:cNvPr>
              <p:cNvSpPr>
                <a:spLocks noChangeArrowheads="1"/>
              </p:cNvSpPr>
              <p:nvPr/>
            </p:nvSpPr>
            <p:spPr bwMode="auto">
              <a:xfrm>
                <a:off x="1042394" y="1096709"/>
                <a:ext cx="24590" cy="14010"/>
              </a:xfrm>
              <a:prstGeom prst="rect">
                <a:avLst/>
              </a:prstGeom>
              <a:gradFill rotWithShape="0">
                <a:gsLst>
                  <a:gs pos="0">
                    <a:srgbClr val="FFDA66"/>
                  </a:gs>
                  <a:gs pos="100000">
                    <a:srgbClr val="FFDA66">
                      <a:gamma/>
                      <a:tint val="20000"/>
                      <a:invGamma/>
                    </a:srgbClr>
                  </a:gs>
                </a:gsLst>
                <a:lin ang="5400000" scaled="1"/>
              </a:gradFill>
              <a:ln>
                <a:noFill/>
              </a:ln>
              <a:effectLst/>
              <a:extLst>
                <a:ext uri="{91240B29-F687-4F45-9708-019B960494DF}">
                  <a14:hiddenLine xmlns:a14="http://schemas.microsoft.com/office/drawing/2010/main" w="12700">
                    <a:solidFill>
                      <a:srgbClr val="ED7D31"/>
                    </a:solidFill>
                    <a:miter lim="800000"/>
                    <a:headEnd/>
                    <a:tailEnd/>
                  </a14:hiddenLine>
                </a:ext>
                <a:ext uri="{AF507438-7753-43E0-B8FC-AC1667EBCBE1}">
                  <a14:hiddenEffects xmlns:a14="http://schemas.microsoft.com/office/drawing/2010/main">
                    <a:effectLst>
                      <a:outerShdw algn="ctr" rotWithShape="0">
                        <a:srgbClr val="773E18">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Calibri" panose="020F0502020204030204" pitchFamily="34" charset="0"/>
                    <a:ea typeface="Arial" panose="020B0604020202020204" pitchFamily="34" charset="0"/>
                    <a:cs typeface="Times New Roman" panose="02020603050405020304" pitchFamily="18" charset="0"/>
                  </a:rPr>
                  <a:t> </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28808AA0-9B28-AA47-4733-A307A0712732}"/>
                  </a:ext>
                </a:extLst>
              </p:cNvPr>
              <p:cNvSpPr>
                <a:spLocks noChangeArrowheads="1"/>
              </p:cNvSpPr>
              <p:nvPr/>
            </p:nvSpPr>
            <p:spPr bwMode="auto">
              <a:xfrm>
                <a:off x="1066977" y="1096709"/>
                <a:ext cx="95812" cy="14010"/>
              </a:xfrm>
              <a:prstGeom prst="rect">
                <a:avLst/>
              </a:prstGeom>
              <a:gradFill rotWithShape="0">
                <a:gsLst>
                  <a:gs pos="0">
                    <a:srgbClr val="FFDA66"/>
                  </a:gs>
                  <a:gs pos="100000">
                    <a:srgbClr val="FFDA66">
                      <a:gamma/>
                      <a:tint val="20000"/>
                      <a:invGamma/>
                    </a:srgbClr>
                  </a:gs>
                </a:gsLst>
                <a:lin ang="5400000" scaled="1"/>
              </a:gradFill>
              <a:ln>
                <a:noFill/>
              </a:ln>
              <a:effectLst/>
              <a:extLst>
                <a:ext uri="{91240B29-F687-4F45-9708-019B960494DF}">
                  <a14:hiddenLine xmlns:a14="http://schemas.microsoft.com/office/drawing/2010/main" w="12700">
                    <a:solidFill>
                      <a:srgbClr val="ED7D31"/>
                    </a:solidFill>
                    <a:miter lim="800000"/>
                    <a:headEnd/>
                    <a:tailEnd/>
                  </a14:hiddenLine>
                </a:ext>
                <a:ext uri="{AF507438-7753-43E0-B8FC-AC1667EBCBE1}">
                  <a14:hiddenEffects xmlns:a14="http://schemas.microsoft.com/office/drawing/2010/main">
                    <a:effectLst>
                      <a:outerShdw algn="ctr" rotWithShape="0">
                        <a:srgbClr val="773E18">
                          <a:alpha val="0"/>
                        </a:srgb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MILD IAD</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rPr>
                  <a:t>Wash skin thoroughly with suitable skin cleansing agent and pat dry after each episode of incontinence. Apply a pea-sized amount of Derma-S Total Barrier Cream after every third wash.</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D747AFB7-2029-49EE-F6CD-03A2D3AE4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33" y="1096997"/>
                <a:ext cx="22100" cy="13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pic>
        </p:grpSp>
        <p:grpSp>
          <p:nvGrpSpPr>
            <p:cNvPr id="30" name="Group 29">
              <a:extLst>
                <a:ext uri="{FF2B5EF4-FFF2-40B4-BE49-F238E27FC236}">
                  <a16:creationId xmlns:a16="http://schemas.microsoft.com/office/drawing/2014/main" id="{126793D4-0FCD-4973-21B9-0836D08B1004}"/>
                </a:ext>
              </a:extLst>
            </p:cNvPr>
            <p:cNvGrpSpPr>
              <a:grpSpLocks/>
            </p:cNvGrpSpPr>
            <p:nvPr/>
          </p:nvGrpSpPr>
          <p:grpSpPr bwMode="auto">
            <a:xfrm>
              <a:off x="-28882" y="2686050"/>
              <a:ext cx="6627181" cy="895985"/>
              <a:chOff x="1033698" y="1114650"/>
              <a:chExt cx="66283" cy="8966"/>
            </a:xfrm>
          </p:grpSpPr>
          <p:sp>
            <p:nvSpPr>
              <p:cNvPr id="33" name="Rectangle 32">
                <a:extLst>
                  <a:ext uri="{FF2B5EF4-FFF2-40B4-BE49-F238E27FC236}">
                    <a16:creationId xmlns:a16="http://schemas.microsoft.com/office/drawing/2014/main" id="{04ED40FD-1A80-3E77-DBB8-35B6FE5DA62F}"/>
                  </a:ext>
                </a:extLst>
              </p:cNvPr>
              <p:cNvSpPr>
                <a:spLocks noChangeArrowheads="1"/>
              </p:cNvSpPr>
              <p:nvPr/>
            </p:nvSpPr>
            <p:spPr bwMode="auto">
              <a:xfrm>
                <a:off x="1033698" y="1114650"/>
                <a:ext cx="13149" cy="8966"/>
              </a:xfrm>
              <a:prstGeom prst="rect">
                <a:avLst/>
              </a:prstGeom>
              <a:gradFill rotWithShape="0">
                <a:gsLst>
                  <a:gs pos="0">
                    <a:srgbClr val="92D050"/>
                  </a:gs>
                  <a:gs pos="100000">
                    <a:srgbClr val="92D050">
                      <a:gamma/>
                      <a:tint val="20000"/>
                      <a:invGamma/>
                    </a:srgbClr>
                  </a:gs>
                </a:gsLst>
                <a:lin ang="5400000" scaled="1"/>
              </a:gra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Calibri" panose="020F0502020204030204" pitchFamily="34" charset="0"/>
                    <a:ea typeface="Arial" panose="020B0604020202020204" pitchFamily="34" charset="0"/>
                    <a:cs typeface="Times New Roman" panose="02020603050405020304" pitchFamily="18" charset="0"/>
                  </a:rPr>
                  <a:t> </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B9F0B3DA-B98C-A78D-5AB0-6A1BB1601904}"/>
                  </a:ext>
                </a:extLst>
              </p:cNvPr>
              <p:cNvSpPr>
                <a:spLocks noChangeArrowheads="1"/>
              </p:cNvSpPr>
              <p:nvPr/>
            </p:nvSpPr>
            <p:spPr bwMode="auto">
              <a:xfrm>
                <a:off x="1046848" y="1114650"/>
                <a:ext cx="53133" cy="8966"/>
              </a:xfrm>
              <a:prstGeom prst="rect">
                <a:avLst/>
              </a:prstGeom>
              <a:gradFill rotWithShape="0">
                <a:gsLst>
                  <a:gs pos="0">
                    <a:srgbClr val="92D050"/>
                  </a:gs>
                  <a:gs pos="100000">
                    <a:srgbClr val="92D050">
                      <a:gamma/>
                      <a:tint val="20000"/>
                      <a:invGamma/>
                    </a:srgbClr>
                  </a:gs>
                </a:gsLst>
                <a:lin ang="5400000" scaled="1"/>
              </a:gradFill>
              <a:ln>
                <a:noFill/>
              </a:ln>
              <a:effectLst/>
              <a:extLs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Arial" panose="020B0604020202020204" pitchFamily="34" charset="0"/>
                  </a:rPr>
                  <a:t>PREVENTATIVE</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rPr>
                  <a:t>Wash skin with suitable skin cleansing agent and pat dry after each episode of incontinence. Apply emollient to optimise skin health.</a:t>
                </a:r>
                <a:endPar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11FBE1A4-67F8-7556-CB6A-364DF893A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87" y="1114846"/>
                <a:ext cx="12194" cy="84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pic>
        </p:grpSp>
        <p:sp>
          <p:nvSpPr>
            <p:cNvPr id="31" name="Arrow: Up 30">
              <a:extLst>
                <a:ext uri="{FF2B5EF4-FFF2-40B4-BE49-F238E27FC236}">
                  <a16:creationId xmlns:a16="http://schemas.microsoft.com/office/drawing/2014/main" id="{B5ED090A-E64B-7F3C-C3D9-87DBB34BC982}"/>
                </a:ext>
              </a:extLst>
            </p:cNvPr>
            <p:cNvSpPr/>
            <p:nvPr/>
          </p:nvSpPr>
          <p:spPr>
            <a:xfrm rot="1428260">
              <a:off x="352425" y="123825"/>
              <a:ext cx="397820" cy="2179320"/>
            </a:xfrm>
            <a:prstGeom prst="upArrow">
              <a:avLst>
                <a:gd name="adj1" fmla="val 50000"/>
                <a:gd name="adj2" fmla="val 106940"/>
              </a:avLst>
            </a:prstGeom>
            <a:gradFill>
              <a:gsLst>
                <a:gs pos="0">
                  <a:srgbClr val="FF0000"/>
                </a:gs>
                <a:gs pos="74000">
                  <a:srgbClr val="A5C249"/>
                </a:gs>
                <a:gs pos="83000">
                  <a:srgbClr val="A5C249"/>
                </a:gs>
                <a:gs pos="100000">
                  <a:srgbClr val="A5C249"/>
                </a:gs>
              </a:gsLst>
              <a:lin ang="5400000" scaled="1"/>
            </a:gradFill>
            <a:ln w="12700" cap="flat" cmpd="sng" algn="ctr">
              <a:solidFill>
                <a:srgbClr val="0F6FC6">
                  <a:shade val="50000"/>
                </a:srgbClr>
              </a:solidFill>
              <a:prstDash val="solid"/>
              <a:miter lim="800000"/>
            </a:ln>
            <a:effectLst/>
          </p:spPr>
          <p:txBody>
            <a:bodyPr rot="0" spcFirstLastPara="0" vert="vert270" wrap="square" lIns="36000" tIns="36000" rIns="36000" bIns="3600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a:ln>
                    <a:noFill/>
                  </a:ln>
                  <a:solidFill>
                    <a:srgbClr val="000000"/>
                  </a:solidFill>
                  <a:effectLst/>
                  <a:uLnTx/>
                  <a:uFillTx/>
                  <a:latin typeface="Arial" panose="020B0604020202020204"/>
                  <a:ea typeface="Arial" panose="020B0604020202020204" pitchFamily="34" charset="0"/>
                  <a:cs typeface="Times New Roman" panose="02020603050405020304" pitchFamily="18" charset="0"/>
                </a:rPr>
                <a:t>Step Up</a:t>
              </a:r>
              <a:endParaRPr kumimoji="0" lang="en-GB" sz="1000" b="0" i="0" u="none" strike="noStrike" kern="0" cap="none" spc="0" normalizeH="0" baseline="0" noProof="0">
                <a:ln>
                  <a:noFill/>
                </a:ln>
                <a:solidFill>
                  <a:sysClr val="window" lastClr="FFFFFF"/>
                </a:solidFill>
                <a:effectLst/>
                <a:uLnTx/>
                <a:uFillTx/>
                <a:latin typeface="Arial" panose="020B0604020202020204"/>
                <a:ea typeface="Arial" panose="020B0604020202020204" pitchFamily="34" charset="0"/>
                <a:cs typeface="Times New Roman" panose="02020603050405020304" pitchFamily="18" charset="0"/>
              </a:endParaRPr>
            </a:p>
          </p:txBody>
        </p:sp>
        <p:sp>
          <p:nvSpPr>
            <p:cNvPr id="32" name="Arrow: Up 31">
              <a:extLst>
                <a:ext uri="{FF2B5EF4-FFF2-40B4-BE49-F238E27FC236}">
                  <a16:creationId xmlns:a16="http://schemas.microsoft.com/office/drawing/2014/main" id="{16259F56-452F-83CE-F88A-8D04FAEBDAB7}"/>
                </a:ext>
              </a:extLst>
            </p:cNvPr>
            <p:cNvSpPr/>
            <p:nvPr/>
          </p:nvSpPr>
          <p:spPr>
            <a:xfrm rot="10800000">
              <a:off x="6610350" y="295275"/>
              <a:ext cx="409576" cy="3019425"/>
            </a:xfrm>
            <a:prstGeom prst="upArrow">
              <a:avLst>
                <a:gd name="adj1" fmla="val 50000"/>
                <a:gd name="adj2" fmla="val 126573"/>
              </a:avLst>
            </a:prstGeom>
            <a:gradFill>
              <a:gsLst>
                <a:gs pos="0">
                  <a:srgbClr val="7CCA62"/>
                </a:gs>
                <a:gs pos="74000">
                  <a:srgbClr val="FF0000"/>
                </a:gs>
                <a:gs pos="83000">
                  <a:srgbClr val="FF0000"/>
                </a:gs>
                <a:gs pos="100000">
                  <a:srgbClr val="FF0000"/>
                </a:gs>
              </a:gsLst>
              <a:lin ang="5400000" scaled="1"/>
            </a:gradFill>
            <a:ln w="12700" cap="flat" cmpd="sng" algn="ctr">
              <a:solidFill>
                <a:srgbClr val="0F6FC6">
                  <a:shade val="50000"/>
                </a:srgbClr>
              </a:solidFill>
              <a:prstDash val="solid"/>
              <a:miter lim="800000"/>
            </a:ln>
            <a:effectLst/>
          </p:spPr>
          <p:txBody>
            <a:bodyPr rot="0" spcFirstLastPara="0" vert="vert270" wrap="square" lIns="36000" tIns="36000" rIns="36000" bIns="3600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900" b="1" i="0" u="none" strike="noStrike" kern="0" cap="none" spc="0" normalizeH="0" baseline="0" noProof="0">
                  <a:ln>
                    <a:noFill/>
                  </a:ln>
                  <a:solidFill>
                    <a:srgbClr val="000000"/>
                  </a:solidFill>
                  <a:effectLst/>
                  <a:uLnTx/>
                  <a:uFillTx/>
                  <a:latin typeface="Arial" panose="020B0604020202020204"/>
                  <a:ea typeface="Arial" panose="020B0604020202020204" pitchFamily="34" charset="0"/>
                  <a:cs typeface="Times New Roman" panose="02020603050405020304" pitchFamily="18" charset="0"/>
                </a:rPr>
                <a:t>Step Down</a:t>
              </a:r>
              <a:endParaRPr kumimoji="0" lang="en-GB" sz="1000" b="0" i="0" u="none" strike="noStrike" kern="0" cap="none" spc="0" normalizeH="0" baseline="0" noProof="0">
                <a:ln>
                  <a:noFill/>
                </a:ln>
                <a:solidFill>
                  <a:sysClr val="window" lastClr="FFFFFF"/>
                </a:solidFill>
                <a:effectLst/>
                <a:uLnTx/>
                <a:uFillTx/>
                <a:latin typeface="Arial" panose="020B0604020202020204"/>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977796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B60DA-6B8E-3138-95DC-92952643FD19}"/>
              </a:ext>
            </a:extLst>
          </p:cNvPr>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Surface</a:t>
            </a:r>
            <a:endParaRPr lang="en-GB" dirty="0">
              <a:latin typeface="Arial" charset="0"/>
              <a:ea typeface="ＭＳ Ｐゴシック" pitchFamily="-16" charset="-128"/>
            </a:endParaRPr>
          </a:p>
        </p:txBody>
      </p:sp>
      <p:pic>
        <p:nvPicPr>
          <p:cNvPr id="4" name="Picture 3" descr="Surface - foot bath">
            <a:extLst>
              <a:ext uri="{FF2B5EF4-FFF2-40B4-BE49-F238E27FC236}">
                <a16:creationId xmlns:a16="http://schemas.microsoft.com/office/drawing/2014/main" id="{68450D79-45CC-FDAB-A20A-30CC366657E8}"/>
              </a:ext>
            </a:extLst>
          </p:cNvPr>
          <p:cNvPicPr>
            <a:picLocks noChangeAspect="1"/>
          </p:cNvPicPr>
          <p:nvPr/>
        </p:nvPicPr>
        <p:blipFill>
          <a:blip r:embed="rId2"/>
          <a:stretch>
            <a:fillRect/>
          </a:stretch>
        </p:blipFill>
        <p:spPr>
          <a:xfrm>
            <a:off x="6876543" y="2470400"/>
            <a:ext cx="1656184" cy="1073410"/>
          </a:xfrm>
          <a:prstGeom prst="rect">
            <a:avLst/>
          </a:prstGeom>
          <a:ln>
            <a:solidFill>
              <a:srgbClr val="768692"/>
            </a:solidFill>
          </a:ln>
        </p:spPr>
      </p:pic>
      <p:pic>
        <p:nvPicPr>
          <p:cNvPr id="8" name="Picture 7" descr="Surface - bed">
            <a:extLst>
              <a:ext uri="{FF2B5EF4-FFF2-40B4-BE49-F238E27FC236}">
                <a16:creationId xmlns:a16="http://schemas.microsoft.com/office/drawing/2014/main" id="{40BEA6E7-78D5-8BC1-F549-121C855251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06" r="8482"/>
          <a:stretch/>
        </p:blipFill>
        <p:spPr>
          <a:xfrm>
            <a:off x="6876256" y="3641789"/>
            <a:ext cx="1656185" cy="1073411"/>
          </a:xfrm>
          <a:prstGeom prst="rect">
            <a:avLst/>
          </a:prstGeom>
          <a:ln>
            <a:solidFill>
              <a:srgbClr val="768692"/>
            </a:solidFill>
          </a:ln>
        </p:spPr>
      </p:pic>
      <p:sp>
        <p:nvSpPr>
          <p:cNvPr id="9" name="TextBox 8">
            <a:extLst>
              <a:ext uri="{FF2B5EF4-FFF2-40B4-BE49-F238E27FC236}">
                <a16:creationId xmlns:a16="http://schemas.microsoft.com/office/drawing/2014/main" id="{875DA991-F12E-41CE-7BBA-4DFA436A58F9}"/>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12" name="TextBox 11">
            <a:extLst>
              <a:ext uri="{FF2B5EF4-FFF2-40B4-BE49-F238E27FC236}">
                <a16:creationId xmlns:a16="http://schemas.microsoft.com/office/drawing/2014/main" id="{2954AA53-2B50-9355-B537-9604769FBE11}"/>
              </a:ext>
            </a:extLst>
          </p:cNvPr>
          <p:cNvSpPr txBox="1"/>
          <p:nvPr/>
        </p:nvSpPr>
        <p:spPr>
          <a:xfrm>
            <a:off x="179512" y="1275020"/>
            <a:ext cx="6336704" cy="3600986"/>
          </a:xfrm>
          <a:prstGeom prst="rect">
            <a:avLst/>
          </a:prstGeom>
          <a:noFill/>
        </p:spPr>
        <p:txBody>
          <a:bodyPr wrap="square" rtlCol="0">
            <a:spAutoFit/>
          </a:bodyPr>
          <a:lstStyle/>
          <a:p>
            <a:r>
              <a:rPr lang="en-GB" sz="1200" dirty="0">
                <a:solidFill>
                  <a:srgbClr val="41B6E6"/>
                </a:solidFill>
              </a:rPr>
              <a:t>Support surfaces alone neither prevent nor heal pressure ulcers. They are used alongside a management plan for pressure ulcer prevention and treatment. The following points should be considered:</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Assessment of the appropriateness and functionality of the support surface on every encounter.</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Continue to reposition patients placed on a pressure redistribution support surface.</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Apply Repose boots where necessary, as this reduces the risk of pressure damage to the heels. Repose boots are designed for use in bed or with the feet elevated.</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Place legs on a pillow to “float” heels off the bed.</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Use an “active support surface” (overlay or pressure redistribution surface) for individuals at higher risk when frequent manual repositioning is not possible.</a:t>
            </a:r>
          </a:p>
          <a:p>
            <a:endParaRPr lang="en-GB" sz="1200" dirty="0">
              <a:solidFill>
                <a:srgbClr val="41B6E6"/>
              </a:solidFill>
            </a:endParaRPr>
          </a:p>
          <a:p>
            <a:pPr marL="285750" indent="-285750">
              <a:buFont typeface="Arial" panose="020B0604020202020204" pitchFamily="34" charset="0"/>
              <a:buChar char="•"/>
            </a:pPr>
            <a:r>
              <a:rPr lang="en-GB" sz="1200" dirty="0">
                <a:solidFill>
                  <a:srgbClr val="41B6E6"/>
                </a:solidFill>
              </a:rPr>
              <a:t>Foam mattresses can be used for individuals with Category 1 and 2 pressure ulcers, depending on their Braden score and use of clinical judgement.</a:t>
            </a:r>
          </a:p>
        </p:txBody>
      </p:sp>
      <p:pic>
        <p:nvPicPr>
          <p:cNvPr id="14" name="Picture 13" descr="Chart, surface chart&#10;&#10;Description automatically generated">
            <a:extLst>
              <a:ext uri="{FF2B5EF4-FFF2-40B4-BE49-F238E27FC236}">
                <a16:creationId xmlns:a16="http://schemas.microsoft.com/office/drawing/2014/main" id="{8A7B9C7F-D2C0-3DEF-F772-9079E679CF08}"/>
              </a:ext>
            </a:extLst>
          </p:cNvPr>
          <p:cNvPicPr>
            <a:picLocks noChangeAspect="1"/>
          </p:cNvPicPr>
          <p:nvPr/>
        </p:nvPicPr>
        <p:blipFill rotWithShape="1">
          <a:blip r:embed="rId4">
            <a:extLst>
              <a:ext uri="{28A0092B-C50C-407E-A947-70E740481C1C}">
                <a14:useLocalDpi xmlns:a14="http://schemas.microsoft.com/office/drawing/2010/main" val="0"/>
              </a:ext>
            </a:extLst>
          </a:blip>
          <a:srcRect l="5247"/>
          <a:stretch/>
        </p:blipFill>
        <p:spPr>
          <a:xfrm>
            <a:off x="6876256" y="1275606"/>
            <a:ext cx="1656186" cy="1096815"/>
          </a:xfrm>
          <a:prstGeom prst="rect">
            <a:avLst/>
          </a:prstGeom>
          <a:ln>
            <a:solidFill>
              <a:srgbClr val="768692"/>
            </a:solidFill>
          </a:ln>
        </p:spPr>
      </p:pic>
    </p:spTree>
    <p:extLst>
      <p:ext uri="{BB962C8B-B14F-4D97-AF65-F5344CB8AC3E}">
        <p14:creationId xmlns:p14="http://schemas.microsoft.com/office/powerpoint/2010/main" val="17674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3" name="TextBox 2">
            <a:extLst>
              <a:ext uri="{FF2B5EF4-FFF2-40B4-BE49-F238E27FC236}">
                <a16:creationId xmlns:a16="http://schemas.microsoft.com/office/drawing/2014/main" id="{5CB21A41-F5D9-A040-1F17-E7CC44AEEFA3}"/>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Shear</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18CC14B5-A1FE-1C3A-BAF1-3A9E5306D4AA}"/>
              </a:ext>
            </a:extLst>
          </p:cNvPr>
          <p:cNvSpPr txBox="1"/>
          <p:nvPr/>
        </p:nvSpPr>
        <p:spPr>
          <a:xfrm>
            <a:off x="-23614" y="975375"/>
            <a:ext cx="4851549" cy="31085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Shear stresses are thought to act alongside pressure to produce the damage and ischemia (death) of the skin and deeper tissues that results in pressure ulcers.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Shear injury will not be seen at the skin level because it happens beneath the skin..</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Shear is a mechanical force, for example; pulling parts of the body in opposite directions.</a:t>
            </a:r>
          </a:p>
        </p:txBody>
      </p:sp>
      <p:sp>
        <p:nvSpPr>
          <p:cNvPr id="5" name="TextBox 4">
            <a:extLst>
              <a:ext uri="{FF2B5EF4-FFF2-40B4-BE49-F238E27FC236}">
                <a16:creationId xmlns:a16="http://schemas.microsoft.com/office/drawing/2014/main" id="{FC6A346C-1034-77FD-DCBE-C0CED2607ABD}"/>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grpSp>
        <p:nvGrpSpPr>
          <p:cNvPr id="8" name="Group 7" descr="Diagram showing how shear stresses can develop in a seated position">
            <a:extLst>
              <a:ext uri="{FF2B5EF4-FFF2-40B4-BE49-F238E27FC236}">
                <a16:creationId xmlns:a16="http://schemas.microsoft.com/office/drawing/2014/main" id="{3E8BC7F1-0454-8E49-6E8B-150A7ADB852C}"/>
              </a:ext>
            </a:extLst>
          </p:cNvPr>
          <p:cNvGrpSpPr/>
          <p:nvPr/>
        </p:nvGrpSpPr>
        <p:grpSpPr>
          <a:xfrm>
            <a:off x="4821111" y="1392084"/>
            <a:ext cx="4053560" cy="2187778"/>
            <a:chOff x="2116904" y="1932124"/>
            <a:chExt cx="4053560" cy="2187778"/>
          </a:xfrm>
        </p:grpSpPr>
        <p:grpSp>
          <p:nvGrpSpPr>
            <p:cNvPr id="9" name="Group 8">
              <a:extLst>
                <a:ext uri="{FF2B5EF4-FFF2-40B4-BE49-F238E27FC236}">
                  <a16:creationId xmlns:a16="http://schemas.microsoft.com/office/drawing/2014/main" id="{0C991785-FDEB-4AE4-A9FE-1B942F9BF4DC}"/>
                </a:ext>
              </a:extLst>
            </p:cNvPr>
            <p:cNvGrpSpPr/>
            <p:nvPr/>
          </p:nvGrpSpPr>
          <p:grpSpPr>
            <a:xfrm>
              <a:off x="2116904" y="1932124"/>
              <a:ext cx="4053560" cy="2187778"/>
              <a:chOff x="2116904" y="1932124"/>
              <a:chExt cx="4053560" cy="2187778"/>
            </a:xfrm>
          </p:grpSpPr>
          <p:grpSp>
            <p:nvGrpSpPr>
              <p:cNvPr id="12" name="Group 11">
                <a:extLst>
                  <a:ext uri="{FF2B5EF4-FFF2-40B4-BE49-F238E27FC236}">
                    <a16:creationId xmlns:a16="http://schemas.microsoft.com/office/drawing/2014/main" id="{8118CAB0-B7C1-4449-8C2D-741B69FFDC4E}"/>
                  </a:ext>
                </a:extLst>
              </p:cNvPr>
              <p:cNvGrpSpPr/>
              <p:nvPr/>
            </p:nvGrpSpPr>
            <p:grpSpPr>
              <a:xfrm>
                <a:off x="2116904" y="1995686"/>
                <a:ext cx="4053560" cy="2124216"/>
                <a:chOff x="2116904" y="1995686"/>
                <a:chExt cx="4053560" cy="2124216"/>
              </a:xfrm>
            </p:grpSpPr>
            <p:pic>
              <p:nvPicPr>
                <p:cNvPr id="14" name="Picture 13" descr="Diagram&#10;&#10;Description automatically generated">
                  <a:extLst>
                    <a:ext uri="{FF2B5EF4-FFF2-40B4-BE49-F238E27FC236}">
                      <a16:creationId xmlns:a16="http://schemas.microsoft.com/office/drawing/2014/main" id="{41504342-A0BF-0B5A-F91D-A8A4E1B3272C}"/>
                    </a:ext>
                  </a:extLst>
                </p:cNvPr>
                <p:cNvPicPr>
                  <a:picLocks noChangeAspect="1"/>
                </p:cNvPicPr>
                <p:nvPr/>
              </p:nvPicPr>
              <p:blipFill rotWithShape="1">
                <a:blip r:embed="rId2">
                  <a:extLst>
                    <a:ext uri="{28A0092B-C50C-407E-A947-70E740481C1C}">
                      <a14:useLocalDpi xmlns:a14="http://schemas.microsoft.com/office/drawing/2010/main" val="0"/>
                    </a:ext>
                  </a:extLst>
                </a:blip>
                <a:srcRect l="7917" t="9618" r="6521" b="7246"/>
                <a:stretch/>
              </p:blipFill>
              <p:spPr>
                <a:xfrm>
                  <a:off x="2195735" y="1995686"/>
                  <a:ext cx="3240361" cy="2122210"/>
                </a:xfrm>
                <a:prstGeom prst="rect">
                  <a:avLst/>
                </a:prstGeom>
              </p:spPr>
            </p:pic>
            <p:sp>
              <p:nvSpPr>
                <p:cNvPr id="15" name="Freeform: Shape 14">
                  <a:extLst>
                    <a:ext uri="{FF2B5EF4-FFF2-40B4-BE49-F238E27FC236}">
                      <a16:creationId xmlns:a16="http://schemas.microsoft.com/office/drawing/2014/main" id="{32AB9491-6FDB-28E7-70BF-12181570D12D}"/>
                    </a:ext>
                  </a:extLst>
                </p:cNvPr>
                <p:cNvSpPr/>
                <p:nvPr/>
              </p:nvSpPr>
              <p:spPr>
                <a:xfrm>
                  <a:off x="3779912" y="3245228"/>
                  <a:ext cx="1728191" cy="452449"/>
                </a:xfrm>
                <a:custGeom>
                  <a:avLst/>
                  <a:gdLst>
                    <a:gd name="connsiteX0" fmla="*/ 0 w 1509502"/>
                    <a:gd name="connsiteY0" fmla="*/ 44650 h 508674"/>
                    <a:gd name="connsiteX1" fmla="*/ 1289713 w 1509502"/>
                    <a:gd name="connsiteY1" fmla="*/ 44650 h 508674"/>
                    <a:gd name="connsiteX2" fmla="*/ 1508077 w 1509502"/>
                    <a:gd name="connsiteY2" fmla="*/ 508674 h 508674"/>
                    <a:gd name="connsiteX3" fmla="*/ 1508077 w 1509502"/>
                    <a:gd name="connsiteY3" fmla="*/ 508674 h 508674"/>
                  </a:gdLst>
                  <a:ahLst/>
                  <a:cxnLst>
                    <a:cxn ang="0">
                      <a:pos x="connsiteX0" y="connsiteY0"/>
                    </a:cxn>
                    <a:cxn ang="0">
                      <a:pos x="connsiteX1" y="connsiteY1"/>
                    </a:cxn>
                    <a:cxn ang="0">
                      <a:pos x="connsiteX2" y="connsiteY2"/>
                    </a:cxn>
                    <a:cxn ang="0">
                      <a:pos x="connsiteX3" y="connsiteY3"/>
                    </a:cxn>
                  </a:cxnLst>
                  <a:rect l="l" t="t" r="r" b="b"/>
                  <a:pathLst>
                    <a:path w="1509502" h="508674">
                      <a:moveTo>
                        <a:pt x="0" y="44650"/>
                      </a:moveTo>
                      <a:cubicBezTo>
                        <a:pt x="519183" y="5981"/>
                        <a:pt x="1038367" y="-32687"/>
                        <a:pt x="1289713" y="44650"/>
                      </a:cubicBezTo>
                      <a:cubicBezTo>
                        <a:pt x="1541059" y="121987"/>
                        <a:pt x="1508077" y="508674"/>
                        <a:pt x="1508077" y="508674"/>
                      </a:cubicBezTo>
                      <a:lnTo>
                        <a:pt x="1508077" y="50867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6D89F98-D425-6907-D285-682AD6FB6987}"/>
                    </a:ext>
                  </a:extLst>
                </p:cNvPr>
                <p:cNvCxnSpPr/>
                <p:nvPr/>
              </p:nvCxnSpPr>
              <p:spPr>
                <a:xfrm flipV="1">
                  <a:off x="5220073" y="2757798"/>
                  <a:ext cx="0" cy="51087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393FE3-7209-05B4-8E35-C4618B9CFFE5}"/>
                    </a:ext>
                  </a:extLst>
                </p:cNvPr>
                <p:cNvSpPr txBox="1"/>
                <p:nvPr/>
              </p:nvSpPr>
              <p:spPr>
                <a:xfrm>
                  <a:off x="4860034" y="2621758"/>
                  <a:ext cx="720078" cy="123111"/>
                </a:xfrm>
                <a:prstGeom prst="rect">
                  <a:avLst/>
                </a:prstGeom>
                <a:noFill/>
              </p:spPr>
              <p:txBody>
                <a:bodyPr wrap="square" lIns="0" tIns="0" rIns="0" bIns="0" rtlCol="0">
                  <a:spAutoFit/>
                </a:bodyPr>
                <a:lstStyle/>
                <a:p>
                  <a:r>
                    <a:rPr lang="en-GB" sz="800" dirty="0"/>
                    <a:t>Tight bedding</a:t>
                  </a:r>
                </a:p>
              </p:txBody>
            </p:sp>
            <p:sp>
              <p:nvSpPr>
                <p:cNvPr id="18" name="TextBox 17">
                  <a:extLst>
                    <a:ext uri="{FF2B5EF4-FFF2-40B4-BE49-F238E27FC236}">
                      <a16:creationId xmlns:a16="http://schemas.microsoft.com/office/drawing/2014/main" id="{116FDC60-C6B3-A422-49E3-01076436D5A9}"/>
                    </a:ext>
                  </a:extLst>
                </p:cNvPr>
                <p:cNvSpPr txBox="1"/>
                <p:nvPr/>
              </p:nvSpPr>
              <p:spPr>
                <a:xfrm>
                  <a:off x="2339752" y="3019633"/>
                  <a:ext cx="360040" cy="123111"/>
                </a:xfrm>
                <a:prstGeom prst="rect">
                  <a:avLst/>
                </a:prstGeom>
                <a:solidFill>
                  <a:schemeClr val="bg1"/>
                </a:solidFill>
              </p:spPr>
              <p:txBody>
                <a:bodyPr wrap="square" lIns="0" tIns="0" rIns="0" bIns="0" rtlCol="0">
                  <a:spAutoFit/>
                </a:bodyPr>
                <a:lstStyle/>
                <a:p>
                  <a:r>
                    <a:rPr lang="en-GB" sz="800" dirty="0"/>
                    <a:t>Friction</a:t>
                  </a:r>
                </a:p>
              </p:txBody>
            </p:sp>
            <p:sp>
              <p:nvSpPr>
                <p:cNvPr id="19" name="TextBox 18">
                  <a:extLst>
                    <a:ext uri="{FF2B5EF4-FFF2-40B4-BE49-F238E27FC236}">
                      <a16:creationId xmlns:a16="http://schemas.microsoft.com/office/drawing/2014/main" id="{609AEE23-09B9-430C-98D7-BD78B52DD181}"/>
                    </a:ext>
                  </a:extLst>
                </p:cNvPr>
                <p:cNvSpPr txBox="1"/>
                <p:nvPr/>
              </p:nvSpPr>
              <p:spPr>
                <a:xfrm>
                  <a:off x="3347864" y="3996791"/>
                  <a:ext cx="432048" cy="123111"/>
                </a:xfrm>
                <a:prstGeom prst="rect">
                  <a:avLst/>
                </a:prstGeom>
                <a:solidFill>
                  <a:schemeClr val="bg1"/>
                </a:solidFill>
              </p:spPr>
              <p:txBody>
                <a:bodyPr wrap="square" lIns="0" tIns="0" rIns="0" bIns="0" rtlCol="0">
                  <a:spAutoFit/>
                </a:bodyPr>
                <a:lstStyle/>
                <a:p>
                  <a:r>
                    <a:rPr lang="en-GB" sz="800" dirty="0"/>
                    <a:t>Friction</a:t>
                  </a:r>
                </a:p>
              </p:txBody>
            </p:sp>
            <p:sp>
              <p:nvSpPr>
                <p:cNvPr id="20" name="TextBox 19">
                  <a:extLst>
                    <a:ext uri="{FF2B5EF4-FFF2-40B4-BE49-F238E27FC236}">
                      <a16:creationId xmlns:a16="http://schemas.microsoft.com/office/drawing/2014/main" id="{1FC9D055-DF58-44F3-3EDB-37841E2A361C}"/>
                    </a:ext>
                  </a:extLst>
                </p:cNvPr>
                <p:cNvSpPr txBox="1"/>
                <p:nvPr/>
              </p:nvSpPr>
              <p:spPr>
                <a:xfrm>
                  <a:off x="4891885" y="3996791"/>
                  <a:ext cx="432048" cy="123111"/>
                </a:xfrm>
                <a:prstGeom prst="rect">
                  <a:avLst/>
                </a:prstGeom>
                <a:solidFill>
                  <a:schemeClr val="bg1"/>
                </a:solidFill>
              </p:spPr>
              <p:txBody>
                <a:bodyPr wrap="square" lIns="0" tIns="0" rIns="0" bIns="0" rtlCol="0">
                  <a:spAutoFit/>
                </a:bodyPr>
                <a:lstStyle/>
                <a:p>
                  <a:r>
                    <a:rPr lang="en-GB" sz="800" dirty="0"/>
                    <a:t>Friction</a:t>
                  </a:r>
                </a:p>
              </p:txBody>
            </p:sp>
            <p:sp>
              <p:nvSpPr>
                <p:cNvPr id="21" name="TextBox 20">
                  <a:extLst>
                    <a:ext uri="{FF2B5EF4-FFF2-40B4-BE49-F238E27FC236}">
                      <a16:creationId xmlns:a16="http://schemas.microsoft.com/office/drawing/2014/main" id="{E8F5D18A-A2F7-6CC2-42D8-239532F69ED6}"/>
                    </a:ext>
                  </a:extLst>
                </p:cNvPr>
                <p:cNvSpPr txBox="1"/>
                <p:nvPr/>
              </p:nvSpPr>
              <p:spPr>
                <a:xfrm>
                  <a:off x="4758425" y="3278615"/>
                  <a:ext cx="308504" cy="123111"/>
                </a:xfrm>
                <a:prstGeom prst="rect">
                  <a:avLst/>
                </a:prstGeom>
                <a:solidFill>
                  <a:schemeClr val="bg1"/>
                </a:solidFill>
              </p:spPr>
              <p:txBody>
                <a:bodyPr wrap="square" lIns="0" tIns="0" rIns="0" bIns="0" rtlCol="0">
                  <a:spAutoFit/>
                </a:bodyPr>
                <a:lstStyle/>
                <a:p>
                  <a:r>
                    <a:rPr lang="en-GB" sz="800" dirty="0"/>
                    <a:t>Shear</a:t>
                  </a:r>
                </a:p>
              </p:txBody>
            </p:sp>
            <p:sp>
              <p:nvSpPr>
                <p:cNvPr id="22" name="TextBox 21">
                  <a:extLst>
                    <a:ext uri="{FF2B5EF4-FFF2-40B4-BE49-F238E27FC236}">
                      <a16:creationId xmlns:a16="http://schemas.microsoft.com/office/drawing/2014/main" id="{5055614C-4D51-0A1B-9F5D-C8837ACF2340}"/>
                    </a:ext>
                  </a:extLst>
                </p:cNvPr>
                <p:cNvSpPr txBox="1"/>
                <p:nvPr/>
              </p:nvSpPr>
              <p:spPr>
                <a:xfrm>
                  <a:off x="2116904" y="3259834"/>
                  <a:ext cx="569607" cy="492443"/>
                </a:xfrm>
                <a:prstGeom prst="rect">
                  <a:avLst/>
                </a:prstGeom>
                <a:solidFill>
                  <a:schemeClr val="bg1"/>
                </a:solidFill>
              </p:spPr>
              <p:txBody>
                <a:bodyPr wrap="square" lIns="0" tIns="0" rIns="0" bIns="0" rtlCol="0">
                  <a:spAutoFit/>
                </a:bodyPr>
                <a:lstStyle/>
                <a:p>
                  <a:pPr algn="r"/>
                  <a:r>
                    <a:rPr lang="en-GB" sz="800" dirty="0"/>
                    <a:t>Skin “bunched up”</a:t>
                  </a:r>
                </a:p>
                <a:p>
                  <a:pPr algn="r"/>
                  <a:endParaRPr lang="en-GB" sz="800" dirty="0"/>
                </a:p>
              </p:txBody>
            </p:sp>
            <p:sp>
              <p:nvSpPr>
                <p:cNvPr id="23" name="TextBox 22">
                  <a:extLst>
                    <a:ext uri="{FF2B5EF4-FFF2-40B4-BE49-F238E27FC236}">
                      <a16:creationId xmlns:a16="http://schemas.microsoft.com/office/drawing/2014/main" id="{021DC0C3-F588-FC20-C228-5EE3308E3D7D}"/>
                    </a:ext>
                  </a:extLst>
                </p:cNvPr>
                <p:cNvSpPr txBox="1"/>
                <p:nvPr/>
              </p:nvSpPr>
              <p:spPr>
                <a:xfrm>
                  <a:off x="3759441" y="3019633"/>
                  <a:ext cx="308504" cy="123111"/>
                </a:xfrm>
                <a:prstGeom prst="rect">
                  <a:avLst/>
                </a:prstGeom>
                <a:solidFill>
                  <a:schemeClr val="bg1"/>
                </a:solidFill>
              </p:spPr>
              <p:txBody>
                <a:bodyPr wrap="square" lIns="0" tIns="0" rIns="0" bIns="0" rtlCol="0">
                  <a:spAutoFit/>
                </a:bodyPr>
                <a:lstStyle/>
                <a:p>
                  <a:r>
                    <a:rPr lang="en-GB" sz="800" dirty="0"/>
                    <a:t>Shear</a:t>
                  </a:r>
                </a:p>
              </p:txBody>
            </p:sp>
            <p:sp>
              <p:nvSpPr>
                <p:cNvPr id="24" name="TextBox 23">
                  <a:extLst>
                    <a:ext uri="{FF2B5EF4-FFF2-40B4-BE49-F238E27FC236}">
                      <a16:creationId xmlns:a16="http://schemas.microsoft.com/office/drawing/2014/main" id="{A24C9A0C-E404-7AD4-3E96-2AE755214650}"/>
                    </a:ext>
                  </a:extLst>
                </p:cNvPr>
                <p:cNvSpPr txBox="1"/>
                <p:nvPr/>
              </p:nvSpPr>
              <p:spPr>
                <a:xfrm>
                  <a:off x="5738416" y="3273844"/>
                  <a:ext cx="432048" cy="123111"/>
                </a:xfrm>
                <a:prstGeom prst="rect">
                  <a:avLst/>
                </a:prstGeom>
                <a:solidFill>
                  <a:schemeClr val="bg1"/>
                </a:solidFill>
              </p:spPr>
              <p:txBody>
                <a:bodyPr wrap="square" lIns="0" tIns="0" rIns="0" bIns="0" rtlCol="0">
                  <a:spAutoFit/>
                </a:bodyPr>
                <a:lstStyle/>
                <a:p>
                  <a:r>
                    <a:rPr lang="en-GB" sz="800" dirty="0"/>
                    <a:t>Friction</a:t>
                  </a:r>
                </a:p>
              </p:txBody>
            </p:sp>
          </p:grpSp>
          <p:sp>
            <p:nvSpPr>
              <p:cNvPr id="13" name="TextBox 12">
                <a:extLst>
                  <a:ext uri="{FF2B5EF4-FFF2-40B4-BE49-F238E27FC236}">
                    <a16:creationId xmlns:a16="http://schemas.microsoft.com/office/drawing/2014/main" id="{8693DEC2-44C1-E40F-0903-2203B28A6DB8}"/>
                  </a:ext>
                </a:extLst>
              </p:cNvPr>
              <p:cNvSpPr txBox="1"/>
              <p:nvPr/>
            </p:nvSpPr>
            <p:spPr>
              <a:xfrm>
                <a:off x="3327393" y="1932124"/>
                <a:ext cx="627600" cy="123111"/>
              </a:xfrm>
              <a:prstGeom prst="rect">
                <a:avLst/>
              </a:prstGeom>
              <a:noFill/>
            </p:spPr>
            <p:txBody>
              <a:bodyPr wrap="square" lIns="0" tIns="0" rIns="0" bIns="0" rtlCol="0">
                <a:spAutoFit/>
              </a:bodyPr>
              <a:lstStyle/>
              <a:p>
                <a:r>
                  <a:rPr lang="en-GB" sz="800" dirty="0"/>
                  <a:t>Body weight</a:t>
                </a:r>
              </a:p>
            </p:txBody>
          </p:sp>
        </p:grpSp>
        <p:pic>
          <p:nvPicPr>
            <p:cNvPr id="10" name="Picture 9">
              <a:extLst>
                <a:ext uri="{FF2B5EF4-FFF2-40B4-BE49-F238E27FC236}">
                  <a16:creationId xmlns:a16="http://schemas.microsoft.com/office/drawing/2014/main" id="{A37AB3E0-EB15-0090-E6CF-6817022A9BAC}"/>
                </a:ext>
              </a:extLst>
            </p:cNvPr>
            <p:cNvPicPr>
              <a:picLocks noChangeAspect="1"/>
            </p:cNvPicPr>
            <p:nvPr/>
          </p:nvPicPr>
          <p:blipFill>
            <a:blip r:embed="rId3"/>
            <a:stretch>
              <a:fillRect/>
            </a:stretch>
          </p:blipFill>
          <p:spPr>
            <a:xfrm rot="2400555">
              <a:off x="5281670" y="3279023"/>
              <a:ext cx="355225" cy="57945"/>
            </a:xfrm>
            <a:prstGeom prst="rect">
              <a:avLst/>
            </a:prstGeom>
          </p:spPr>
        </p:pic>
        <p:cxnSp>
          <p:nvCxnSpPr>
            <p:cNvPr id="11" name="Straight Connector 10">
              <a:extLst>
                <a:ext uri="{FF2B5EF4-FFF2-40B4-BE49-F238E27FC236}">
                  <a16:creationId xmlns:a16="http://schemas.microsoft.com/office/drawing/2014/main" id="{BD58E8D5-A351-48F7-C409-A5E8888B54F2}"/>
                </a:ext>
              </a:extLst>
            </p:cNvPr>
            <p:cNvCxnSpPr>
              <a:cxnSpLocks/>
            </p:cNvCxnSpPr>
            <p:nvPr/>
          </p:nvCxnSpPr>
          <p:spPr>
            <a:xfrm>
              <a:off x="5508103" y="3329865"/>
              <a:ext cx="216025"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0936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5" name="Text Box 2">
            <a:extLst>
              <a:ext uri="{FF2B5EF4-FFF2-40B4-BE49-F238E27FC236}">
                <a16:creationId xmlns:a16="http://schemas.microsoft.com/office/drawing/2014/main" id="{26DFB084-70C3-6CE1-8563-ABDE95BCCF97}"/>
              </a:ext>
            </a:extLst>
          </p:cNvPr>
          <p:cNvSpPr txBox="1">
            <a:spLocks noChangeArrowheads="1"/>
          </p:cNvSpPr>
          <p:nvPr/>
        </p:nvSpPr>
        <p:spPr bwMode="auto">
          <a:xfrm>
            <a:off x="232262" y="194297"/>
            <a:ext cx="6739630" cy="352425"/>
          </a:xfrm>
          <a:prstGeom prst="rect">
            <a:avLst/>
          </a:prstGeom>
          <a:noFill/>
          <a:ln w="9525">
            <a:noFill/>
            <a:miter lim="800000"/>
            <a:headEnd/>
            <a:tailEnd/>
          </a:ln>
        </p:spPr>
        <p:txBody>
          <a:bodyPr rot="0" vert="horz" wrap="square" lIns="91440" tIns="45720" rIns="91440" bIns="45720" anchor="ctr" anchorCtr="0">
            <a:noAutofit/>
          </a:bodyPr>
          <a:lstStyle/>
          <a:p>
            <a:pPr>
              <a:lnSpc>
                <a:spcPct val="107000"/>
              </a:lnSpc>
              <a:spcAft>
                <a:spcPts val="800"/>
              </a:spcAft>
            </a:pPr>
            <a:r>
              <a:rPr lang="en-GB" sz="3200" b="1" dirty="0">
                <a:solidFill>
                  <a:srgbClr val="003087"/>
                </a:solidFill>
                <a:latin typeface="Arial" panose="020B0604020202020204" pitchFamily="34" charset="0"/>
                <a:ea typeface="Arial" panose="020B0604020202020204" pitchFamily="34" charset="0"/>
                <a:cs typeface="Times New Roman" panose="02020603050405020304" pitchFamily="18" charset="0"/>
              </a:rPr>
              <a:t>Keep Moving</a:t>
            </a:r>
            <a:endParaRPr lang="en-GB"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35B4DA4-A1A3-D7B5-2E18-59B738B2B352}"/>
              </a:ext>
            </a:extLst>
          </p:cNvPr>
          <p:cNvSpPr txBox="1"/>
          <p:nvPr/>
        </p:nvSpPr>
        <p:spPr>
          <a:xfrm>
            <a:off x="254239" y="802035"/>
            <a:ext cx="6261977" cy="3785652"/>
          </a:xfrm>
          <a:prstGeom prst="rect">
            <a:avLst/>
          </a:prstGeom>
          <a:noFill/>
        </p:spPr>
        <p:txBody>
          <a:bodyPr wrap="square" rtlCol="0">
            <a:spAutoFit/>
          </a:bodyPr>
          <a:lstStyle/>
          <a:p>
            <a:r>
              <a:rPr lang="en-GB" sz="1600" b="1" dirty="0">
                <a:solidFill>
                  <a:srgbClr val="41B6E6"/>
                </a:solidFill>
              </a:rPr>
              <a:t>Reposition all patients who are at risk of, or have, pressure ulcers (unless contraindicated)</a:t>
            </a:r>
          </a:p>
          <a:p>
            <a:endParaRPr lang="en-GB" sz="1600" dirty="0">
              <a:solidFill>
                <a:srgbClr val="41B6E6"/>
              </a:solidFill>
            </a:endParaRPr>
          </a:p>
          <a:p>
            <a:r>
              <a:rPr lang="en-GB" sz="1600" dirty="0">
                <a:solidFill>
                  <a:srgbClr val="41B6E6"/>
                </a:solidFill>
              </a:rPr>
              <a:t>When determining the frequency of repositioning, your patient considerations should be given to:</a:t>
            </a:r>
          </a:p>
          <a:p>
            <a:pPr marL="285750" indent="-285750">
              <a:buFont typeface="Arial" panose="020B0604020202020204" pitchFamily="34" charset="0"/>
              <a:buChar char="•"/>
            </a:pPr>
            <a:r>
              <a:rPr lang="en-GB" sz="1600" dirty="0">
                <a:solidFill>
                  <a:srgbClr val="41B6E6"/>
                </a:solidFill>
              </a:rPr>
              <a:t>Level of activity, ability and mobility</a:t>
            </a:r>
          </a:p>
          <a:p>
            <a:pPr marL="285750" indent="-285750">
              <a:buFont typeface="Arial" panose="020B0604020202020204" pitchFamily="34" charset="0"/>
              <a:buChar char="•"/>
            </a:pPr>
            <a:r>
              <a:rPr lang="en-GB" sz="1600" dirty="0">
                <a:solidFill>
                  <a:srgbClr val="41B6E6"/>
                </a:solidFill>
              </a:rPr>
              <a:t>General medical condition</a:t>
            </a:r>
          </a:p>
          <a:p>
            <a:pPr marL="285750" indent="-285750">
              <a:buFont typeface="Arial" panose="020B0604020202020204" pitchFamily="34" charset="0"/>
              <a:buChar char="•"/>
            </a:pPr>
            <a:r>
              <a:rPr lang="en-GB" sz="1600" dirty="0">
                <a:solidFill>
                  <a:srgbClr val="41B6E6"/>
                </a:solidFill>
              </a:rPr>
              <a:t>Overall treatment objectives including</a:t>
            </a:r>
          </a:p>
          <a:p>
            <a:pPr marL="742950" lvl="1" indent="-285750">
              <a:buFont typeface="Arial" panose="020B0604020202020204" pitchFamily="34" charset="0"/>
              <a:buChar char="•"/>
            </a:pPr>
            <a:r>
              <a:rPr lang="en-GB" sz="1600" dirty="0">
                <a:solidFill>
                  <a:srgbClr val="41B6E6"/>
                </a:solidFill>
              </a:rPr>
              <a:t>Skin condition and any evidence of previous pressure damage</a:t>
            </a:r>
          </a:p>
          <a:p>
            <a:pPr marL="742950" lvl="1" indent="-285750">
              <a:buFont typeface="Arial" panose="020B0604020202020204" pitchFamily="34" charset="0"/>
              <a:buChar char="•"/>
            </a:pPr>
            <a:r>
              <a:rPr lang="en-GB" sz="1600" dirty="0">
                <a:solidFill>
                  <a:srgbClr val="41B6E6"/>
                </a:solidFill>
              </a:rPr>
              <a:t>Comfort of patient</a:t>
            </a:r>
          </a:p>
          <a:p>
            <a:pPr marL="285750" indent="-285750">
              <a:buFont typeface="Arial" panose="020B0604020202020204" pitchFamily="34" charset="0"/>
              <a:buChar char="•"/>
            </a:pPr>
            <a:r>
              <a:rPr lang="en-GB" sz="1600" dirty="0">
                <a:solidFill>
                  <a:srgbClr val="41B6E6"/>
                </a:solidFill>
              </a:rPr>
              <a:t>Encourage and educate patients and family/carers/friends of the importance of repositioning – </a:t>
            </a:r>
            <a:r>
              <a:rPr lang="en-GB" sz="1600" u="sng" dirty="0">
                <a:solidFill>
                  <a:srgbClr val="41B6E6"/>
                </a:solidFill>
              </a:rPr>
              <a:t>give each patient the Patient Information Leaflet on first contact</a:t>
            </a:r>
          </a:p>
          <a:p>
            <a:pPr marL="285750" indent="-285750">
              <a:buFont typeface="Arial" panose="020B0604020202020204" pitchFamily="34" charset="0"/>
              <a:buChar char="•"/>
            </a:pPr>
            <a:r>
              <a:rPr lang="en-GB" sz="1600" dirty="0">
                <a:solidFill>
                  <a:srgbClr val="41B6E6"/>
                </a:solidFill>
              </a:rPr>
              <a:t>Encourage independent repositioning where possible</a:t>
            </a:r>
          </a:p>
        </p:txBody>
      </p:sp>
      <p:sp>
        <p:nvSpPr>
          <p:cNvPr id="13" name="Arrow: Up-Down 12">
            <a:extLst>
              <a:ext uri="{FF2B5EF4-FFF2-40B4-BE49-F238E27FC236}">
                <a16:creationId xmlns:a16="http://schemas.microsoft.com/office/drawing/2014/main" id="{849597AA-053C-ECC1-9730-F82B272CACF5}"/>
              </a:ext>
            </a:extLst>
          </p:cNvPr>
          <p:cNvSpPr/>
          <p:nvPr/>
        </p:nvSpPr>
        <p:spPr>
          <a:xfrm>
            <a:off x="7358033" y="1145633"/>
            <a:ext cx="432048" cy="3024336"/>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0152306-8FD7-16D1-4EEF-265B07019160}"/>
              </a:ext>
              <a:ext uri="{C183D7F6-B498-43B3-948B-1728B52AA6E4}">
                <adec:decorative xmlns:adec="http://schemas.microsoft.com/office/drawing/2017/decorative" val="1"/>
              </a:ext>
            </a:extLst>
          </p:cNvPr>
          <p:cNvGrpSpPr/>
          <p:nvPr/>
        </p:nvGrpSpPr>
        <p:grpSpPr>
          <a:xfrm>
            <a:off x="6741613" y="1131590"/>
            <a:ext cx="1523809" cy="2871216"/>
            <a:chOff x="6741613" y="1131590"/>
            <a:chExt cx="1523809" cy="2871216"/>
          </a:xfrm>
        </p:grpSpPr>
        <p:pic>
          <p:nvPicPr>
            <p:cNvPr id="6" name="Graphic 5" descr="Arrow: Counter-clockwise curve with solid fill">
              <a:extLst>
                <a:ext uri="{FF2B5EF4-FFF2-40B4-BE49-F238E27FC236}">
                  <a16:creationId xmlns:a16="http://schemas.microsoft.com/office/drawing/2014/main" id="{936F4915-FE6B-61DC-4275-B96C0966CB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027592">
              <a:off x="6807795" y="1131590"/>
              <a:ext cx="1291551" cy="1291551"/>
            </a:xfrm>
            <a:prstGeom prst="rect">
              <a:avLst/>
            </a:prstGeom>
          </p:spPr>
        </p:pic>
        <p:pic>
          <p:nvPicPr>
            <p:cNvPr id="8" name="Graphic 7" descr="Arrow: Rotate right outline">
              <a:extLst>
                <a:ext uri="{FF2B5EF4-FFF2-40B4-BE49-F238E27FC236}">
                  <a16:creationId xmlns:a16="http://schemas.microsoft.com/office/drawing/2014/main" id="{0C991F03-5E1C-654E-744B-2567750904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77241">
              <a:off x="7145545" y="1764025"/>
              <a:ext cx="1119877" cy="1119877"/>
            </a:xfrm>
            <a:prstGeom prst="rect">
              <a:avLst/>
            </a:prstGeom>
          </p:spPr>
        </p:pic>
        <p:pic>
          <p:nvPicPr>
            <p:cNvPr id="9" name="Graphic 8" descr="Arrow: Counter-clockwise curve with solid fill">
              <a:extLst>
                <a:ext uri="{FF2B5EF4-FFF2-40B4-BE49-F238E27FC236}">
                  <a16:creationId xmlns:a16="http://schemas.microsoft.com/office/drawing/2014/main" id="{C2F7C0E9-C2F6-F0E5-18AA-F527A6290D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945212">
              <a:off x="6741613" y="2098240"/>
              <a:ext cx="1291551" cy="1291551"/>
            </a:xfrm>
            <a:prstGeom prst="rect">
              <a:avLst/>
            </a:prstGeom>
          </p:spPr>
        </p:pic>
        <p:pic>
          <p:nvPicPr>
            <p:cNvPr id="10" name="Graphic 9" descr="Arrow: Rotate right outline">
              <a:extLst>
                <a:ext uri="{FF2B5EF4-FFF2-40B4-BE49-F238E27FC236}">
                  <a16:creationId xmlns:a16="http://schemas.microsoft.com/office/drawing/2014/main" id="{A7F90590-0AA6-6D05-BB83-64159305A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099900" flipH="1">
              <a:off x="7134506" y="2882929"/>
              <a:ext cx="1119877" cy="1119877"/>
            </a:xfrm>
            <a:prstGeom prst="rect">
              <a:avLst/>
            </a:prstGeom>
          </p:spPr>
        </p:pic>
      </p:grpSp>
    </p:spTree>
    <p:extLst>
      <p:ext uri="{BB962C8B-B14F-4D97-AF65-F5344CB8AC3E}">
        <p14:creationId xmlns:p14="http://schemas.microsoft.com/office/powerpoint/2010/main" val="779857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B60DA-6B8E-3138-95DC-92952643FD19}"/>
              </a:ext>
            </a:extLst>
          </p:cNvPr>
          <p:cNvSpPr txBox="1"/>
          <p:nvPr/>
        </p:nvSpPr>
        <p:spPr>
          <a:xfrm>
            <a:off x="179512" y="195486"/>
            <a:ext cx="7219950" cy="584775"/>
          </a:xfrm>
          <a:prstGeom prst="rect">
            <a:avLst/>
          </a:prstGeom>
          <a:noFill/>
        </p:spPr>
        <p:txBody>
          <a:bodyPr>
            <a:spAutoFit/>
          </a:bodyPr>
          <a:lstStyle/>
          <a:p>
            <a:pPr>
              <a:defRPr/>
            </a:pPr>
            <a:r>
              <a:rPr lang="en-GB" sz="3200" b="1" kern="0" dirty="0">
                <a:solidFill>
                  <a:srgbClr val="003087"/>
                </a:solidFill>
                <a:latin typeface="Arial" charset="0"/>
                <a:ea typeface="ＭＳ Ｐゴシック" pitchFamily="-16" charset="-128"/>
              </a:rPr>
              <a:t>Nutritional Assessment: </a:t>
            </a:r>
            <a:r>
              <a:rPr lang="en-GB" sz="3200" b="1" kern="0" dirty="0">
                <a:solidFill>
                  <a:srgbClr val="41B6E6"/>
                </a:solidFill>
                <a:latin typeface="Arial" charset="0"/>
                <a:ea typeface="ＭＳ Ｐゴシック" pitchFamily="-16" charset="-128"/>
              </a:rPr>
              <a:t>MUST</a:t>
            </a:r>
            <a:endParaRPr lang="en-GB" dirty="0">
              <a:solidFill>
                <a:srgbClr val="41B6E6"/>
              </a:solidFill>
              <a:latin typeface="Arial" charset="0"/>
              <a:ea typeface="ＭＳ Ｐゴシック" pitchFamily="-16" charset="-128"/>
            </a:endParaRPr>
          </a:p>
        </p:txBody>
      </p:sp>
      <p:sp>
        <p:nvSpPr>
          <p:cNvPr id="9" name="TextBox 8">
            <a:extLst>
              <a:ext uri="{FF2B5EF4-FFF2-40B4-BE49-F238E27FC236}">
                <a16:creationId xmlns:a16="http://schemas.microsoft.com/office/drawing/2014/main" id="{875DA991-F12E-41CE-7BBA-4DFA436A58F9}"/>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10" name="TextBox 9">
            <a:extLst>
              <a:ext uri="{FF2B5EF4-FFF2-40B4-BE49-F238E27FC236}">
                <a16:creationId xmlns:a16="http://schemas.microsoft.com/office/drawing/2014/main" id="{BEECCFCF-0079-0D2F-2A0E-0D05B9E7446A}"/>
              </a:ext>
            </a:extLst>
          </p:cNvPr>
          <p:cNvSpPr txBox="1"/>
          <p:nvPr/>
        </p:nvSpPr>
        <p:spPr>
          <a:xfrm>
            <a:off x="251520" y="2668795"/>
            <a:ext cx="2592288" cy="1015663"/>
          </a:xfrm>
          <a:prstGeom prst="rect">
            <a:avLst/>
          </a:prstGeom>
          <a:noFill/>
        </p:spPr>
        <p:txBody>
          <a:bodyPr wrap="square" rtlCol="0">
            <a:spAutoFit/>
          </a:bodyPr>
          <a:lstStyle/>
          <a:p>
            <a:r>
              <a:rPr lang="en-GB" sz="1200" dirty="0">
                <a:solidFill>
                  <a:srgbClr val="41B6E6"/>
                </a:solidFill>
              </a:rPr>
              <a:t>Consider referring patients screened to be at risk of malnutrition and patients with existing pressure ulcers to a dietician</a:t>
            </a:r>
          </a:p>
        </p:txBody>
      </p:sp>
      <p:grpSp>
        <p:nvGrpSpPr>
          <p:cNvPr id="21" name="Group 20">
            <a:extLst>
              <a:ext uri="{FF2B5EF4-FFF2-40B4-BE49-F238E27FC236}">
                <a16:creationId xmlns:a16="http://schemas.microsoft.com/office/drawing/2014/main" id="{666CA9B0-F25F-202C-B859-3F965D4E1BDE}"/>
              </a:ext>
              <a:ext uri="{C183D7F6-B498-43B3-948B-1728B52AA6E4}">
                <adec:decorative xmlns:adec="http://schemas.microsoft.com/office/drawing/2017/decorative" val="1"/>
              </a:ext>
            </a:extLst>
          </p:cNvPr>
          <p:cNvGrpSpPr/>
          <p:nvPr/>
        </p:nvGrpSpPr>
        <p:grpSpPr>
          <a:xfrm>
            <a:off x="1872498" y="1704732"/>
            <a:ext cx="5105578" cy="3098782"/>
            <a:chOff x="1872498" y="1704732"/>
            <a:chExt cx="5105578" cy="3098782"/>
          </a:xfrm>
        </p:grpSpPr>
        <p:sp>
          <p:nvSpPr>
            <p:cNvPr id="5" name="Arrow: Up 4">
              <a:extLst>
                <a:ext uri="{FF2B5EF4-FFF2-40B4-BE49-F238E27FC236}">
                  <a16:creationId xmlns:a16="http://schemas.microsoft.com/office/drawing/2014/main" id="{2C41B1B9-8F42-9EF5-F25A-5C655CB21B56}"/>
                </a:ext>
              </a:extLst>
            </p:cNvPr>
            <p:cNvSpPr/>
            <p:nvPr/>
          </p:nvSpPr>
          <p:spPr>
            <a:xfrm rot="17557649">
              <a:off x="2406280" y="1467778"/>
              <a:ext cx="366972" cy="1434535"/>
            </a:xfrm>
            <a:prstGeom prst="upArrow">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FE7BC062-85EC-8847-3452-1FF147E00962}"/>
                </a:ext>
              </a:extLst>
            </p:cNvPr>
            <p:cNvSpPr>
              <a:spLocks/>
            </p:cNvSpPr>
            <p:nvPr/>
          </p:nvSpPr>
          <p:spPr>
            <a:xfrm rot="16200000">
              <a:off x="2624317" y="2519433"/>
              <a:ext cx="366972" cy="936105"/>
            </a:xfrm>
            <a:prstGeom prst="upArrow">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85BA3C93-BC04-7B52-A86F-D1C50983DB4F}"/>
                </a:ext>
              </a:extLst>
            </p:cNvPr>
            <p:cNvSpPr/>
            <p:nvPr/>
          </p:nvSpPr>
          <p:spPr>
            <a:xfrm rot="14510927">
              <a:off x="2854844" y="3301711"/>
              <a:ext cx="366972" cy="1061993"/>
            </a:xfrm>
            <a:prstGeom prst="upArrow">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2B1357DF-63DD-B346-F8C1-D1AFF37FF5EB}"/>
                </a:ext>
              </a:extLst>
            </p:cNvPr>
            <p:cNvSpPr/>
            <p:nvPr/>
          </p:nvSpPr>
          <p:spPr>
            <a:xfrm rot="4042351" flipH="1">
              <a:off x="5978931" y="1415138"/>
              <a:ext cx="366972" cy="1631319"/>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 16">
              <a:extLst>
                <a:ext uri="{FF2B5EF4-FFF2-40B4-BE49-F238E27FC236}">
                  <a16:creationId xmlns:a16="http://schemas.microsoft.com/office/drawing/2014/main" id="{336146D4-B0FC-75A3-546E-001BAEEC9323}"/>
                </a:ext>
              </a:extLst>
            </p:cNvPr>
            <p:cNvSpPr>
              <a:spLocks/>
            </p:cNvSpPr>
            <p:nvPr/>
          </p:nvSpPr>
          <p:spPr>
            <a:xfrm rot="5400000" flipH="1">
              <a:off x="6167246" y="2660514"/>
              <a:ext cx="366972" cy="821160"/>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Up 18">
              <a:extLst>
                <a:ext uri="{FF2B5EF4-FFF2-40B4-BE49-F238E27FC236}">
                  <a16:creationId xmlns:a16="http://schemas.microsoft.com/office/drawing/2014/main" id="{64A3A251-33BF-27EA-7DB2-1DBEBE996960}"/>
                </a:ext>
              </a:extLst>
            </p:cNvPr>
            <p:cNvSpPr/>
            <p:nvPr/>
          </p:nvSpPr>
          <p:spPr>
            <a:xfrm rot="7089073" flipH="1">
              <a:off x="5654942" y="3569317"/>
              <a:ext cx="366972" cy="884669"/>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ntent Placeholder 9" descr="A picture containing food, fruit, vegetable, different&#10;&#10;Description automatically generated">
              <a:extLst>
                <a:ext uri="{FF2B5EF4-FFF2-40B4-BE49-F238E27FC236}">
                  <a16:creationId xmlns:a16="http://schemas.microsoft.com/office/drawing/2014/main" id="{83DCB91A-96B5-E5CA-0A14-FBC0B5A4F968}"/>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2706724" y="1704732"/>
              <a:ext cx="3730552" cy="3098782"/>
            </a:xfrm>
            <a:prstGeom prst="rect">
              <a:avLst/>
            </a:prstGeom>
          </p:spPr>
        </p:pic>
      </p:grpSp>
      <p:sp>
        <p:nvSpPr>
          <p:cNvPr id="6" name="TextBox 5">
            <a:extLst>
              <a:ext uri="{FF2B5EF4-FFF2-40B4-BE49-F238E27FC236}">
                <a16:creationId xmlns:a16="http://schemas.microsoft.com/office/drawing/2014/main" id="{A48A6511-5E6A-EE50-C033-0A566047E9B2}"/>
              </a:ext>
            </a:extLst>
          </p:cNvPr>
          <p:cNvSpPr txBox="1"/>
          <p:nvPr/>
        </p:nvSpPr>
        <p:spPr>
          <a:xfrm>
            <a:off x="539552" y="1347614"/>
            <a:ext cx="2592288" cy="646331"/>
          </a:xfrm>
          <a:prstGeom prst="rect">
            <a:avLst/>
          </a:prstGeom>
          <a:noFill/>
        </p:spPr>
        <p:txBody>
          <a:bodyPr wrap="square" rtlCol="0">
            <a:spAutoFit/>
          </a:bodyPr>
          <a:lstStyle/>
          <a:p>
            <a:r>
              <a:rPr lang="en-GB" sz="1200" dirty="0">
                <a:solidFill>
                  <a:srgbClr val="41B6E6"/>
                </a:solidFill>
              </a:rPr>
              <a:t>Undertake a nutritional assessment as per hospital policy (5 days using MUST tool</a:t>
            </a:r>
          </a:p>
        </p:txBody>
      </p:sp>
      <p:sp>
        <p:nvSpPr>
          <p:cNvPr id="13" name="TextBox 12">
            <a:extLst>
              <a:ext uri="{FF2B5EF4-FFF2-40B4-BE49-F238E27FC236}">
                <a16:creationId xmlns:a16="http://schemas.microsoft.com/office/drawing/2014/main" id="{5C747A94-9201-7538-944E-46EFB3E1F5DC}"/>
              </a:ext>
            </a:extLst>
          </p:cNvPr>
          <p:cNvSpPr txBox="1"/>
          <p:nvPr/>
        </p:nvSpPr>
        <p:spPr>
          <a:xfrm>
            <a:off x="610278" y="4151296"/>
            <a:ext cx="2592288" cy="461665"/>
          </a:xfrm>
          <a:prstGeom prst="rect">
            <a:avLst/>
          </a:prstGeom>
          <a:noFill/>
        </p:spPr>
        <p:txBody>
          <a:bodyPr wrap="square" rtlCol="0">
            <a:spAutoFit/>
          </a:bodyPr>
          <a:lstStyle/>
          <a:p>
            <a:r>
              <a:rPr lang="en-GB" sz="1200" dirty="0">
                <a:solidFill>
                  <a:srgbClr val="41B6E6"/>
                </a:solidFill>
              </a:rPr>
              <a:t>Assess the patient’s ability to eat independently</a:t>
            </a:r>
          </a:p>
        </p:txBody>
      </p:sp>
      <p:sp>
        <p:nvSpPr>
          <p:cNvPr id="16" name="TextBox 15">
            <a:extLst>
              <a:ext uri="{FF2B5EF4-FFF2-40B4-BE49-F238E27FC236}">
                <a16:creationId xmlns:a16="http://schemas.microsoft.com/office/drawing/2014/main" id="{3E82AFC6-462F-CA20-3B7F-2509A40D5268}"/>
              </a:ext>
            </a:extLst>
          </p:cNvPr>
          <p:cNvSpPr txBox="1"/>
          <p:nvPr/>
        </p:nvSpPr>
        <p:spPr>
          <a:xfrm>
            <a:off x="6239216" y="1493186"/>
            <a:ext cx="2320491" cy="276999"/>
          </a:xfrm>
          <a:prstGeom prst="rect">
            <a:avLst/>
          </a:prstGeom>
          <a:noFill/>
        </p:spPr>
        <p:txBody>
          <a:bodyPr wrap="square" rtlCol="0">
            <a:spAutoFit/>
          </a:bodyPr>
          <a:lstStyle/>
          <a:p>
            <a:r>
              <a:rPr lang="en-GB" sz="1200" dirty="0">
                <a:solidFill>
                  <a:srgbClr val="41B6E6"/>
                </a:solidFill>
              </a:rPr>
              <a:t>Use red trays where necessary</a:t>
            </a:r>
          </a:p>
        </p:txBody>
      </p:sp>
      <p:sp>
        <p:nvSpPr>
          <p:cNvPr id="18" name="TextBox 17">
            <a:extLst>
              <a:ext uri="{FF2B5EF4-FFF2-40B4-BE49-F238E27FC236}">
                <a16:creationId xmlns:a16="http://schemas.microsoft.com/office/drawing/2014/main" id="{CDF4E16F-3C25-B78B-5D0C-120E53740924}"/>
              </a:ext>
            </a:extLst>
          </p:cNvPr>
          <p:cNvSpPr txBox="1"/>
          <p:nvPr/>
        </p:nvSpPr>
        <p:spPr>
          <a:xfrm>
            <a:off x="6785455" y="2756863"/>
            <a:ext cx="2191770" cy="646331"/>
          </a:xfrm>
          <a:prstGeom prst="rect">
            <a:avLst/>
          </a:prstGeom>
          <a:noFill/>
        </p:spPr>
        <p:txBody>
          <a:bodyPr wrap="square" rtlCol="0">
            <a:spAutoFit/>
          </a:bodyPr>
          <a:lstStyle/>
          <a:p>
            <a:r>
              <a:rPr lang="en-GB" sz="1200" dirty="0">
                <a:solidFill>
                  <a:srgbClr val="41B6E6"/>
                </a:solidFill>
              </a:rPr>
              <a:t>Ensure meals are in reach for patients who can feed themselves</a:t>
            </a:r>
          </a:p>
        </p:txBody>
      </p:sp>
      <p:sp>
        <p:nvSpPr>
          <p:cNvPr id="20" name="TextBox 19">
            <a:extLst>
              <a:ext uri="{FF2B5EF4-FFF2-40B4-BE49-F238E27FC236}">
                <a16:creationId xmlns:a16="http://schemas.microsoft.com/office/drawing/2014/main" id="{30C7FDAF-C5DA-FDF7-08E8-6E9A11E58721}"/>
              </a:ext>
            </a:extLst>
          </p:cNvPr>
          <p:cNvSpPr txBox="1"/>
          <p:nvPr/>
        </p:nvSpPr>
        <p:spPr>
          <a:xfrm>
            <a:off x="6255933" y="3845292"/>
            <a:ext cx="2592288" cy="830997"/>
          </a:xfrm>
          <a:prstGeom prst="rect">
            <a:avLst/>
          </a:prstGeom>
          <a:noFill/>
        </p:spPr>
        <p:txBody>
          <a:bodyPr wrap="square" rtlCol="0">
            <a:spAutoFit/>
          </a:bodyPr>
          <a:lstStyle/>
          <a:p>
            <a:r>
              <a:rPr lang="en-GB" sz="1200" dirty="0">
                <a:solidFill>
                  <a:srgbClr val="41B6E6"/>
                </a:solidFill>
              </a:rPr>
              <a:t>Provide enhanced foods and/or oral supplements between meals if required (discuss with medical team)</a:t>
            </a:r>
          </a:p>
        </p:txBody>
      </p:sp>
    </p:spTree>
    <p:extLst>
      <p:ext uri="{BB962C8B-B14F-4D97-AF65-F5344CB8AC3E}">
        <p14:creationId xmlns:p14="http://schemas.microsoft.com/office/powerpoint/2010/main" val="161032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Reporting When Care Goes Wrong</a:t>
            </a:r>
            <a:endParaRPr lang="en-GB" altLang="en-US" sz="3200" kern="0" dirty="0">
              <a:solidFill>
                <a:srgbClr val="0070C0"/>
              </a:solidFill>
              <a:latin typeface="Arial" charset="0"/>
              <a:ea typeface="ＭＳ Ｐゴシック" pitchFamily="-16" charset="-128"/>
            </a:endParaRP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9" name="TextBox 8">
            <a:extLst>
              <a:ext uri="{FF2B5EF4-FFF2-40B4-BE49-F238E27FC236}">
                <a16:creationId xmlns:a16="http://schemas.microsoft.com/office/drawing/2014/main" id="{37C9638E-3C51-A585-DA0A-00097B6EE1B5}"/>
              </a:ext>
            </a:extLst>
          </p:cNvPr>
          <p:cNvSpPr txBox="1"/>
          <p:nvPr/>
        </p:nvSpPr>
        <p:spPr>
          <a:xfrm>
            <a:off x="539552" y="1059582"/>
            <a:ext cx="4536504" cy="3323987"/>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41B6E6"/>
                </a:solidFill>
              </a:rPr>
              <a:t>Datix- Category 2/3/4/unstageable and DTI</a:t>
            </a:r>
          </a:p>
          <a:p>
            <a:pPr marL="285750" indent="-285750">
              <a:buFont typeface="Arial" panose="020B0604020202020204" pitchFamily="34" charset="0"/>
              <a:buChar char="•"/>
            </a:pPr>
            <a:endParaRPr lang="en-GB" sz="1400" dirty="0">
              <a:solidFill>
                <a:srgbClr val="41B6E6"/>
              </a:solidFill>
            </a:endParaRPr>
          </a:p>
          <a:p>
            <a:pPr marL="285750" indent="-285750">
              <a:buFont typeface="Arial" panose="020B0604020202020204" pitchFamily="34" charset="0"/>
              <a:buChar char="•"/>
            </a:pPr>
            <a:r>
              <a:rPr lang="en-GB" sz="1400" dirty="0">
                <a:solidFill>
                  <a:srgbClr val="41B6E6"/>
                </a:solidFill>
              </a:rPr>
              <a:t>Category 2A and 2B Incontinence Associated Dermatitis (IAD)</a:t>
            </a:r>
          </a:p>
          <a:p>
            <a:pPr marL="285750" indent="-285750">
              <a:buFont typeface="Arial" panose="020B0604020202020204" pitchFamily="34" charset="0"/>
              <a:buChar char="•"/>
            </a:pPr>
            <a:endParaRPr lang="en-GB" sz="1400" dirty="0">
              <a:solidFill>
                <a:srgbClr val="41B6E6"/>
              </a:solidFill>
            </a:endParaRPr>
          </a:p>
          <a:p>
            <a:pPr marL="285750" indent="-285750">
              <a:buFont typeface="Arial" panose="020B0604020202020204" pitchFamily="34" charset="0"/>
              <a:buChar char="•"/>
            </a:pPr>
            <a:r>
              <a:rPr lang="en-GB" sz="1400" dirty="0">
                <a:solidFill>
                  <a:srgbClr val="41B6E6"/>
                </a:solidFill>
              </a:rPr>
              <a:t>Contact TVN when you have followed the pathway for managing IAD and there is no improvement with the patient’s skin integrity</a:t>
            </a:r>
          </a:p>
          <a:p>
            <a:pPr marL="285750" indent="-285750">
              <a:buFont typeface="Arial" panose="020B0604020202020204" pitchFamily="34" charset="0"/>
              <a:buChar char="•"/>
            </a:pPr>
            <a:endParaRPr lang="en-GB" sz="1400" dirty="0">
              <a:solidFill>
                <a:srgbClr val="41B6E6"/>
              </a:solidFill>
            </a:endParaRPr>
          </a:p>
          <a:p>
            <a:pPr marL="285750" indent="-285750">
              <a:buFont typeface="Arial" panose="020B0604020202020204" pitchFamily="34" charset="0"/>
              <a:buChar char="•"/>
            </a:pPr>
            <a:r>
              <a:rPr lang="en-GB" sz="1400" dirty="0">
                <a:solidFill>
                  <a:srgbClr val="41B6E6"/>
                </a:solidFill>
              </a:rPr>
              <a:t>Where pressure ulcer care is complex</a:t>
            </a:r>
          </a:p>
          <a:p>
            <a:pPr marL="285750" indent="-285750">
              <a:buFont typeface="Arial" panose="020B0604020202020204" pitchFamily="34" charset="0"/>
              <a:buChar char="•"/>
            </a:pPr>
            <a:endParaRPr lang="en-GB" sz="1400" dirty="0">
              <a:solidFill>
                <a:srgbClr val="41B6E6"/>
              </a:solidFill>
            </a:endParaRPr>
          </a:p>
          <a:p>
            <a:pPr marL="285750" indent="-285750">
              <a:buFont typeface="Arial" panose="020B0604020202020204" pitchFamily="34" charset="0"/>
              <a:buChar char="•"/>
            </a:pPr>
            <a:r>
              <a:rPr lang="en-GB" sz="1400" dirty="0">
                <a:solidFill>
                  <a:srgbClr val="41B6E6"/>
                </a:solidFill>
              </a:rPr>
              <a:t>Safeguarding if there is suspicion of neglect</a:t>
            </a:r>
          </a:p>
          <a:p>
            <a:pPr marL="285750" indent="-285750">
              <a:buFont typeface="Arial" panose="020B0604020202020204" pitchFamily="34" charset="0"/>
              <a:buChar char="•"/>
            </a:pPr>
            <a:endParaRPr lang="en-GB" sz="1400" dirty="0">
              <a:solidFill>
                <a:srgbClr val="41B6E6"/>
              </a:solidFill>
            </a:endParaRPr>
          </a:p>
          <a:p>
            <a:pPr marL="285750" indent="-285750">
              <a:buFont typeface="Arial" panose="020B0604020202020204" pitchFamily="34" charset="0"/>
              <a:buChar char="•"/>
            </a:pPr>
            <a:r>
              <a:rPr lang="en-GB" sz="1400" dirty="0">
                <a:solidFill>
                  <a:srgbClr val="41B6E6"/>
                </a:solidFill>
              </a:rPr>
              <a:t>Duty of Candour (</a:t>
            </a:r>
            <a:r>
              <a:rPr lang="en-GB" sz="1400" dirty="0" err="1">
                <a:solidFill>
                  <a:srgbClr val="41B6E6"/>
                </a:solidFill>
              </a:rPr>
              <a:t>DoC</a:t>
            </a:r>
            <a:r>
              <a:rPr lang="en-GB" sz="1400" dirty="0">
                <a:solidFill>
                  <a:srgbClr val="41B6E6"/>
                </a:solidFill>
              </a:rPr>
              <a:t>) as per Trust Policy</a:t>
            </a:r>
          </a:p>
          <a:p>
            <a:endParaRPr lang="en-GB" sz="1400" dirty="0">
              <a:solidFill>
                <a:srgbClr val="41B6E6"/>
              </a:solidFill>
            </a:endParaRPr>
          </a:p>
        </p:txBody>
      </p:sp>
      <p:grpSp>
        <p:nvGrpSpPr>
          <p:cNvPr id="20" name="Group 19">
            <a:extLst>
              <a:ext uri="{FF2B5EF4-FFF2-40B4-BE49-F238E27FC236}">
                <a16:creationId xmlns:a16="http://schemas.microsoft.com/office/drawing/2014/main" id="{ECDDA4BF-B100-497A-52EE-B1F552923C5E}"/>
              </a:ext>
              <a:ext uri="{C183D7F6-B498-43B3-948B-1728B52AA6E4}">
                <adec:decorative xmlns:adec="http://schemas.microsoft.com/office/drawing/2017/decorative" val="1"/>
              </a:ext>
            </a:extLst>
          </p:cNvPr>
          <p:cNvGrpSpPr/>
          <p:nvPr/>
        </p:nvGrpSpPr>
        <p:grpSpPr>
          <a:xfrm>
            <a:off x="5508104" y="1085602"/>
            <a:ext cx="2998316" cy="2998316"/>
            <a:chOff x="5508104" y="1085602"/>
            <a:chExt cx="2664296" cy="2664296"/>
          </a:xfrm>
        </p:grpSpPr>
        <p:pic>
          <p:nvPicPr>
            <p:cNvPr id="12" name="Graphic 11" descr="Checklist outline">
              <a:extLst>
                <a:ext uri="{FF2B5EF4-FFF2-40B4-BE49-F238E27FC236}">
                  <a16:creationId xmlns:a16="http://schemas.microsoft.com/office/drawing/2014/main" id="{FE286B7D-38E2-D1B1-4C25-6A8ABB5586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104" y="1085602"/>
              <a:ext cx="2664296" cy="2664296"/>
            </a:xfrm>
            <a:prstGeom prst="rect">
              <a:avLst/>
            </a:prstGeom>
          </p:spPr>
        </p:pic>
        <p:cxnSp>
          <p:nvCxnSpPr>
            <p:cNvPr id="14" name="Straight Connector 13">
              <a:extLst>
                <a:ext uri="{FF2B5EF4-FFF2-40B4-BE49-F238E27FC236}">
                  <a16:creationId xmlns:a16="http://schemas.microsoft.com/office/drawing/2014/main" id="{897A1802-31C3-BB95-77DA-05996E8493A8}"/>
                </a:ext>
              </a:extLst>
            </p:cNvPr>
            <p:cNvCxnSpPr>
              <a:cxnSpLocks/>
            </p:cNvCxnSpPr>
            <p:nvPr/>
          </p:nvCxnSpPr>
          <p:spPr>
            <a:xfrm>
              <a:off x="7740352" y="1419622"/>
              <a:ext cx="0" cy="2182240"/>
            </a:xfrm>
            <a:prstGeom prst="line">
              <a:avLst/>
            </a:prstGeom>
            <a:ln w="50800">
              <a:solidFill>
                <a:srgbClr val="78BE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77C36-0B2E-F9F4-5E82-50BA1FA5388A}"/>
                </a:ext>
              </a:extLst>
            </p:cNvPr>
            <p:cNvCxnSpPr>
              <a:cxnSpLocks/>
            </p:cNvCxnSpPr>
            <p:nvPr/>
          </p:nvCxnSpPr>
          <p:spPr>
            <a:xfrm flipH="1">
              <a:off x="6211951" y="3594016"/>
              <a:ext cx="1548000" cy="0"/>
            </a:xfrm>
            <a:prstGeom prst="line">
              <a:avLst/>
            </a:prstGeom>
            <a:ln w="50800">
              <a:solidFill>
                <a:srgbClr val="78BE2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9301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3B60DA-6B8E-3138-95DC-92952643FD19}"/>
              </a:ext>
            </a:extLst>
          </p:cNvPr>
          <p:cNvSpPr txBox="1"/>
          <p:nvPr/>
        </p:nvSpPr>
        <p:spPr>
          <a:xfrm>
            <a:off x="179512" y="195486"/>
            <a:ext cx="7219950" cy="584775"/>
          </a:xfrm>
          <a:prstGeom prst="rect">
            <a:avLst/>
          </a:prstGeom>
          <a:noFill/>
        </p:spPr>
        <p:txBody>
          <a:bodyPr>
            <a:spAutoFit/>
          </a:bodyPr>
          <a:lstStyle/>
          <a:p>
            <a:pPr>
              <a:defRPr/>
            </a:pPr>
            <a:r>
              <a:rPr lang="en-GB" sz="3200" b="1" kern="0" dirty="0">
                <a:solidFill>
                  <a:srgbClr val="003087"/>
                </a:solidFill>
                <a:latin typeface="Arial" charset="0"/>
                <a:ea typeface="ＭＳ Ｐゴシック" pitchFamily="-16" charset="-128"/>
              </a:rPr>
              <a:t>Your role involves…</a:t>
            </a:r>
            <a:endParaRPr lang="en-GB" dirty="0">
              <a:latin typeface="Arial" charset="0"/>
              <a:ea typeface="ＭＳ Ｐゴシック" pitchFamily="-16" charset="-128"/>
            </a:endParaRPr>
          </a:p>
        </p:txBody>
      </p:sp>
      <p:sp>
        <p:nvSpPr>
          <p:cNvPr id="9" name="TextBox 8">
            <a:extLst>
              <a:ext uri="{FF2B5EF4-FFF2-40B4-BE49-F238E27FC236}">
                <a16:creationId xmlns:a16="http://schemas.microsoft.com/office/drawing/2014/main" id="{875DA991-F12E-41CE-7BBA-4DFA436A58F9}"/>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12" name="TextBox 11">
            <a:extLst>
              <a:ext uri="{FF2B5EF4-FFF2-40B4-BE49-F238E27FC236}">
                <a16:creationId xmlns:a16="http://schemas.microsoft.com/office/drawing/2014/main" id="{2954AA53-2B50-9355-B537-9604769FBE11}"/>
              </a:ext>
            </a:extLst>
          </p:cNvPr>
          <p:cNvSpPr txBox="1"/>
          <p:nvPr/>
        </p:nvSpPr>
        <p:spPr>
          <a:xfrm>
            <a:off x="179512" y="1347614"/>
            <a:ext cx="5760640" cy="324755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GB" sz="1600" b="1" dirty="0">
                <a:solidFill>
                  <a:srgbClr val="41B6E6"/>
                </a:solidFill>
              </a:rPr>
              <a:t>Being preventative</a:t>
            </a:r>
          </a:p>
          <a:p>
            <a:pPr marL="171450" indent="-171450">
              <a:buFont typeface="Arial" panose="020B0604020202020204" pitchFamily="34" charset="0"/>
              <a:buChar char="•"/>
            </a:pPr>
            <a:r>
              <a:rPr lang="en-GB" sz="1600" b="1" dirty="0">
                <a:solidFill>
                  <a:srgbClr val="41B6E6"/>
                </a:solidFill>
              </a:rPr>
              <a:t>Ensuring patients are given the right information, at the right time to make the right decision</a:t>
            </a:r>
          </a:p>
          <a:p>
            <a:pPr marL="171450" indent="-171450">
              <a:lnSpc>
                <a:spcPct val="150000"/>
              </a:lnSpc>
              <a:buFont typeface="Arial" panose="020B0604020202020204" pitchFamily="34" charset="0"/>
              <a:buChar char="•"/>
            </a:pPr>
            <a:r>
              <a:rPr lang="en-GB" sz="1600" b="1" dirty="0">
                <a:solidFill>
                  <a:srgbClr val="41B6E6"/>
                </a:solidFill>
              </a:rPr>
              <a:t>Correct assessment</a:t>
            </a:r>
          </a:p>
          <a:p>
            <a:pPr marL="171450" indent="-171450">
              <a:lnSpc>
                <a:spcPct val="150000"/>
              </a:lnSpc>
              <a:buFont typeface="Arial" panose="020B0604020202020204" pitchFamily="34" charset="0"/>
              <a:buChar char="•"/>
            </a:pPr>
            <a:r>
              <a:rPr lang="en-GB" sz="1600" b="1" dirty="0">
                <a:solidFill>
                  <a:srgbClr val="41B6E6"/>
                </a:solidFill>
              </a:rPr>
              <a:t>Correct escalation</a:t>
            </a:r>
          </a:p>
          <a:p>
            <a:pPr marL="171450" indent="-171450">
              <a:buFont typeface="Arial" panose="020B0604020202020204" pitchFamily="34" charset="0"/>
              <a:buChar char="•"/>
            </a:pPr>
            <a:r>
              <a:rPr lang="en-GB" sz="1600" b="1" dirty="0">
                <a:solidFill>
                  <a:srgbClr val="41B6E6"/>
                </a:solidFill>
              </a:rPr>
              <a:t>Sepsis recognition and management in line with Trust policy</a:t>
            </a:r>
          </a:p>
          <a:p>
            <a:pPr marL="171450" indent="-171450">
              <a:lnSpc>
                <a:spcPct val="150000"/>
              </a:lnSpc>
              <a:buFont typeface="Arial" panose="020B0604020202020204" pitchFamily="34" charset="0"/>
              <a:buChar char="•"/>
            </a:pPr>
            <a:r>
              <a:rPr lang="en-GB" sz="1600" b="1" dirty="0">
                <a:solidFill>
                  <a:srgbClr val="41B6E6"/>
                </a:solidFill>
              </a:rPr>
              <a:t>Knowing when to refer to specialist services</a:t>
            </a:r>
          </a:p>
          <a:p>
            <a:pPr marL="171450" indent="-171450">
              <a:lnSpc>
                <a:spcPct val="150000"/>
              </a:lnSpc>
              <a:buFont typeface="Arial" panose="020B0604020202020204" pitchFamily="34" charset="0"/>
              <a:buChar char="•"/>
            </a:pPr>
            <a:r>
              <a:rPr lang="en-GB" sz="1600" b="1" dirty="0">
                <a:solidFill>
                  <a:srgbClr val="41B6E6"/>
                </a:solidFill>
              </a:rPr>
              <a:t>Providing advice and education for relatives</a:t>
            </a:r>
          </a:p>
          <a:p>
            <a:pPr marL="171450" indent="-171450">
              <a:lnSpc>
                <a:spcPct val="150000"/>
              </a:lnSpc>
              <a:buFont typeface="Arial" panose="020B0604020202020204" pitchFamily="34" charset="0"/>
              <a:buChar char="•"/>
            </a:pPr>
            <a:r>
              <a:rPr lang="en-GB" sz="1600" b="1" dirty="0">
                <a:solidFill>
                  <a:srgbClr val="41B6E6"/>
                </a:solidFill>
              </a:rPr>
              <a:t>Adhering to Trust policy and procedures</a:t>
            </a:r>
          </a:p>
        </p:txBody>
      </p:sp>
      <p:pic>
        <p:nvPicPr>
          <p:cNvPr id="7" name="Graphic 6">
            <a:extLst>
              <a:ext uri="{FF2B5EF4-FFF2-40B4-BE49-F238E27FC236}">
                <a16:creationId xmlns:a16="http://schemas.microsoft.com/office/drawing/2014/main" id="{00DBAA67-2E29-BAE0-82D4-53A0D30C11C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0232" y="1851670"/>
            <a:ext cx="1880220" cy="2238357"/>
          </a:xfrm>
          <a:prstGeom prst="rect">
            <a:avLst/>
          </a:prstGeom>
        </p:spPr>
      </p:pic>
    </p:spTree>
    <p:extLst>
      <p:ext uri="{BB962C8B-B14F-4D97-AF65-F5344CB8AC3E}">
        <p14:creationId xmlns:p14="http://schemas.microsoft.com/office/powerpoint/2010/main" val="2642986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25" name="Text Box 2">
            <a:extLst>
              <a:ext uri="{FF2B5EF4-FFF2-40B4-BE49-F238E27FC236}">
                <a16:creationId xmlns:a16="http://schemas.microsoft.com/office/drawing/2014/main" id="{26DFB084-70C3-6CE1-8563-ABDE95BCCF97}"/>
              </a:ext>
            </a:extLst>
          </p:cNvPr>
          <p:cNvSpPr txBox="1">
            <a:spLocks noChangeArrowheads="1"/>
          </p:cNvSpPr>
          <p:nvPr/>
        </p:nvSpPr>
        <p:spPr bwMode="auto">
          <a:xfrm>
            <a:off x="232262" y="194297"/>
            <a:ext cx="6739630" cy="352425"/>
          </a:xfrm>
          <a:prstGeom prst="rect">
            <a:avLst/>
          </a:prstGeom>
          <a:noFill/>
          <a:ln w="9525">
            <a:noFill/>
            <a:miter lim="800000"/>
            <a:headEnd/>
            <a:tailEnd/>
          </a:ln>
        </p:spPr>
        <p:txBody>
          <a:bodyPr rot="0" vert="horz" wrap="square" lIns="91440" tIns="45720" rIns="91440" bIns="45720" anchor="ctr" anchorCtr="0">
            <a:noAutofit/>
          </a:bodyPr>
          <a:lstStyle/>
          <a:p>
            <a:pPr>
              <a:lnSpc>
                <a:spcPct val="107000"/>
              </a:lnSpc>
              <a:spcAft>
                <a:spcPts val="800"/>
              </a:spcAft>
            </a:pPr>
            <a:r>
              <a:rPr lang="en-GB" sz="3200" b="1" dirty="0">
                <a:solidFill>
                  <a:srgbClr val="003087"/>
                </a:solidFill>
                <a:latin typeface="Arial" panose="020B0604020202020204" pitchFamily="34" charset="0"/>
                <a:ea typeface="Arial" panose="020B0604020202020204" pitchFamily="34" charset="0"/>
                <a:cs typeface="Times New Roman" panose="02020603050405020304" pitchFamily="18" charset="0"/>
              </a:rPr>
              <a:t>Quiz</a:t>
            </a:r>
            <a:endParaRPr lang="en-GB"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35B4DA4-A1A3-D7B5-2E18-59B738B2B352}"/>
              </a:ext>
            </a:extLst>
          </p:cNvPr>
          <p:cNvSpPr txBox="1"/>
          <p:nvPr/>
        </p:nvSpPr>
        <p:spPr>
          <a:xfrm>
            <a:off x="256596" y="915517"/>
            <a:ext cx="6261977" cy="3231654"/>
          </a:xfrm>
          <a:prstGeom prst="rect">
            <a:avLst/>
          </a:prstGeom>
          <a:noFill/>
        </p:spPr>
        <p:txBody>
          <a:bodyPr wrap="square" rtlCol="0">
            <a:spAutoFit/>
          </a:bodyPr>
          <a:lstStyle/>
          <a:p>
            <a:pPr>
              <a:spcAft>
                <a:spcPts val="1200"/>
              </a:spcAft>
            </a:pPr>
            <a:r>
              <a:rPr lang="en-GB" sz="1600" b="1" dirty="0">
                <a:solidFill>
                  <a:srgbClr val="41B6E6"/>
                </a:solidFill>
              </a:rPr>
              <a:t>Q. What are pressure ulcers?</a:t>
            </a:r>
          </a:p>
          <a:p>
            <a:pPr>
              <a:spcAft>
                <a:spcPts val="1200"/>
              </a:spcAft>
            </a:pPr>
            <a:r>
              <a:rPr lang="en-GB" sz="1600" b="1" dirty="0">
                <a:solidFill>
                  <a:srgbClr val="41B6E6"/>
                </a:solidFill>
              </a:rPr>
              <a:t>Q. Where do pressure ulcers commonly occur?</a:t>
            </a:r>
          </a:p>
          <a:p>
            <a:pPr>
              <a:spcAft>
                <a:spcPts val="1200"/>
              </a:spcAft>
            </a:pPr>
            <a:r>
              <a:rPr lang="en-GB" sz="1600" b="1" dirty="0">
                <a:solidFill>
                  <a:srgbClr val="41B6E6"/>
                </a:solidFill>
              </a:rPr>
              <a:t>Q. List five patient types deemed at risk of developing pressure ulcers</a:t>
            </a:r>
          </a:p>
          <a:p>
            <a:pPr>
              <a:spcAft>
                <a:spcPts val="1200"/>
              </a:spcAft>
            </a:pPr>
            <a:r>
              <a:rPr lang="en-GB" sz="1600" b="1" dirty="0">
                <a:solidFill>
                  <a:srgbClr val="41B6E6"/>
                </a:solidFill>
              </a:rPr>
              <a:t>Q. What is blanchable and non-blanchable erythema and why do we need to know and document this?</a:t>
            </a:r>
          </a:p>
          <a:p>
            <a:pPr>
              <a:spcAft>
                <a:spcPts val="1200"/>
              </a:spcAft>
            </a:pPr>
            <a:r>
              <a:rPr lang="en-GB" sz="1600" b="1" dirty="0">
                <a:solidFill>
                  <a:srgbClr val="41B6E6"/>
                </a:solidFill>
              </a:rPr>
              <a:t>Q. List the characteristics of PU and IAD</a:t>
            </a:r>
          </a:p>
          <a:p>
            <a:pPr>
              <a:spcAft>
                <a:spcPts val="1200"/>
              </a:spcAft>
            </a:pPr>
            <a:r>
              <a:rPr lang="en-GB" sz="1600" b="1" dirty="0">
                <a:solidFill>
                  <a:srgbClr val="41B6E6"/>
                </a:solidFill>
              </a:rPr>
              <a:t>Q. What does </a:t>
            </a:r>
            <a:r>
              <a:rPr lang="en-GB" sz="1600" b="1" i="1" dirty="0" err="1">
                <a:solidFill>
                  <a:srgbClr val="41B6E6"/>
                </a:solidFill>
              </a:rPr>
              <a:t>aSSKINg</a:t>
            </a:r>
            <a:r>
              <a:rPr lang="en-GB" sz="1600" b="1" dirty="0">
                <a:solidFill>
                  <a:srgbClr val="41B6E6"/>
                </a:solidFill>
              </a:rPr>
              <a:t> stand for?</a:t>
            </a:r>
          </a:p>
          <a:p>
            <a:pPr>
              <a:spcAft>
                <a:spcPts val="1200"/>
              </a:spcAft>
            </a:pPr>
            <a:r>
              <a:rPr lang="en-GB" sz="1600" b="1" dirty="0">
                <a:solidFill>
                  <a:srgbClr val="41B6E6"/>
                </a:solidFill>
              </a:rPr>
              <a:t>Q. What assessment tools do we use in BHFT?</a:t>
            </a:r>
            <a:endParaRPr lang="en-GB" sz="1600" dirty="0">
              <a:solidFill>
                <a:srgbClr val="41B6E6"/>
              </a:solidFill>
            </a:endParaRPr>
          </a:p>
        </p:txBody>
      </p:sp>
      <p:pic>
        <p:nvPicPr>
          <p:cNvPr id="5" name="Picture 4">
            <a:extLst>
              <a:ext uri="{FF2B5EF4-FFF2-40B4-BE49-F238E27FC236}">
                <a16:creationId xmlns:a16="http://schemas.microsoft.com/office/drawing/2014/main" id="{4909A163-7979-FF25-4EF0-BE42C1C3B95F}"/>
              </a:ext>
              <a:ext uri="{C183D7F6-B498-43B3-948B-1728B52AA6E4}">
                <adec:decorative xmlns:adec="http://schemas.microsoft.com/office/drawing/2017/decorative" val="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88224" y="1419622"/>
            <a:ext cx="2078360" cy="2078360"/>
          </a:xfrm>
          <a:prstGeom prst="rect">
            <a:avLst/>
          </a:prstGeom>
          <a:noFill/>
        </p:spPr>
      </p:pic>
    </p:spTree>
    <p:extLst>
      <p:ext uri="{BB962C8B-B14F-4D97-AF65-F5344CB8AC3E}">
        <p14:creationId xmlns:p14="http://schemas.microsoft.com/office/powerpoint/2010/main" val="2618053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0577" y="1347614"/>
            <a:ext cx="8497887" cy="149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6000" b="1" dirty="0">
                <a:solidFill>
                  <a:srgbClr val="003087"/>
                </a:solidFill>
              </a:rPr>
              <a:t>Thank you</a:t>
            </a:r>
          </a:p>
          <a:p>
            <a:pPr>
              <a:lnSpc>
                <a:spcPts val="3700"/>
              </a:lnSpc>
              <a:spcBef>
                <a:spcPct val="0"/>
              </a:spcBef>
              <a:buFontTx/>
              <a:buNone/>
            </a:pPr>
            <a:r>
              <a:rPr lang="en-GB" altLang="en-US" sz="5400" b="1" dirty="0">
                <a:solidFill>
                  <a:srgbClr val="41B6E6"/>
                </a:solidFill>
              </a:rPr>
              <a:t>               </a:t>
            </a:r>
            <a:r>
              <a:rPr lang="en-GB" altLang="en-US" sz="4000" dirty="0">
                <a:solidFill>
                  <a:srgbClr val="41B6E6"/>
                </a:solidFill>
              </a:rPr>
              <a:t>questions…</a:t>
            </a:r>
            <a:endParaRPr lang="en-GB" altLang="en-US" sz="5400" b="1" dirty="0">
              <a:solidFill>
                <a:srgbClr val="41B6E6"/>
              </a:solidFill>
            </a:endParaRPr>
          </a:p>
        </p:txBody>
      </p:sp>
      <p:sp>
        <p:nvSpPr>
          <p:cNvPr id="3" name="TextBox 2">
            <a:extLst>
              <a:ext uri="{FF2B5EF4-FFF2-40B4-BE49-F238E27FC236}">
                <a16:creationId xmlns:a16="http://schemas.microsoft.com/office/drawing/2014/main" id="{201DF26E-A641-38E8-375A-60EB3BC53B23}"/>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7" name="Picture 6">
            <a:extLst>
              <a:ext uri="{FF2B5EF4-FFF2-40B4-BE49-F238E27FC236}">
                <a16:creationId xmlns:a16="http://schemas.microsoft.com/office/drawing/2014/main" id="{8C9C7A4C-9EE3-78F6-E1F7-39948F648826}"/>
              </a:ext>
              <a:ext uri="{C183D7F6-B498-43B3-948B-1728B52AA6E4}">
                <adec:decorative xmlns:adec="http://schemas.microsoft.com/office/drawing/2017/decorative" val="1"/>
              </a:ext>
            </a:extLst>
          </p:cNvPr>
          <p:cNvPicPr>
            <a:picLocks noChangeAspect="1"/>
          </p:cNvPicPr>
          <p:nvPr/>
        </p:nvPicPr>
        <p:blipFill rotWithShape="1">
          <a:blip r:embed="rId2">
            <a:alphaModFix/>
          </a:blip>
          <a:srcRect l="1960" t="3992" b="8186"/>
          <a:stretch/>
        </p:blipFill>
        <p:spPr>
          <a:xfrm>
            <a:off x="5076056" y="2931790"/>
            <a:ext cx="3601343" cy="1584176"/>
          </a:xfrm>
          <a:prstGeom prst="roundRect">
            <a:avLst/>
          </a:prstGeom>
        </p:spPr>
      </p:pic>
    </p:spTree>
    <p:extLst>
      <p:ext uri="{BB962C8B-B14F-4D97-AF65-F5344CB8AC3E}">
        <p14:creationId xmlns:p14="http://schemas.microsoft.com/office/powerpoint/2010/main" val="54305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F7E5-5FAF-CDF7-89C0-02F9154F1C47}"/>
              </a:ext>
            </a:extLst>
          </p:cNvPr>
          <p:cNvSpPr txBox="1"/>
          <p:nvPr/>
        </p:nvSpPr>
        <p:spPr>
          <a:xfrm>
            <a:off x="179512" y="195486"/>
            <a:ext cx="7219950" cy="861774"/>
          </a:xfrm>
          <a:prstGeom prst="rect">
            <a:avLst/>
          </a:prstGeom>
          <a:noFill/>
        </p:spPr>
        <p:txBody>
          <a:bodyPr>
            <a:spAutoFit/>
          </a:bodyPr>
          <a:lstStyle/>
          <a:p>
            <a:pPr>
              <a:defRPr/>
            </a:pPr>
            <a:r>
              <a:rPr lang="en-GB" altLang="en-US" sz="3200" b="1" kern="0" dirty="0">
                <a:solidFill>
                  <a:srgbClr val="003087"/>
                </a:solidFill>
                <a:latin typeface="Arial" charset="0"/>
                <a:ea typeface="ＭＳ Ｐゴシック" pitchFamily="-16" charset="-128"/>
              </a:rPr>
              <a:t>Patients At Risk Of Shear</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A8872D83-2C66-8734-6C27-86D83B5B97D3}"/>
              </a:ext>
            </a:extLst>
          </p:cNvPr>
          <p:cNvSpPr txBox="1"/>
          <p:nvPr/>
        </p:nvSpPr>
        <p:spPr>
          <a:xfrm>
            <a:off x="13196" y="1315676"/>
            <a:ext cx="5926956"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with a need to have head of bed elevated</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who are difficult to reposition without sliding across surfaces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that slip/slide from a position they have been placed in</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too weak to reposition independently without dragging themselves across surfaces</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with skin exposed to high pressure over a bony prominence</a:t>
            </a:r>
          </a:p>
          <a:p>
            <a:pPr marL="542925" indent="-276225">
              <a:spcAft>
                <a:spcPts val="1200"/>
              </a:spcAft>
              <a:buClr>
                <a:srgbClr val="41B6E6"/>
              </a:buClr>
              <a:buFont typeface="Arial" panose="020B0604020202020204" pitchFamily="34" charset="0"/>
              <a:buChar char="•"/>
              <a:tabLst>
                <a:tab pos="542925" algn="l"/>
              </a:tabLst>
              <a:defRPr/>
            </a:pPr>
            <a:r>
              <a:rPr lang="en-GB" sz="1600" b="1" dirty="0">
                <a:solidFill>
                  <a:srgbClr val="41B6E6"/>
                </a:solidFill>
                <a:latin typeface="Arial" panose="020B0604020202020204" pitchFamily="34" charset="0"/>
                <a:cs typeface="Arial" panose="020B0604020202020204" pitchFamily="34" charset="0"/>
              </a:rPr>
              <a:t>Those with moist, wet or macerated skin</a:t>
            </a:r>
            <a:endParaRPr lang="en-GB"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8CF98FE-F01C-353B-5C12-0FF7A15E5D1C}"/>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10" name="Picture 9">
            <a:extLst>
              <a:ext uri="{FF2B5EF4-FFF2-40B4-BE49-F238E27FC236}">
                <a16:creationId xmlns:a16="http://schemas.microsoft.com/office/drawing/2014/main" id="{F7428501-BCC4-F66F-7F10-A2F643C84D27}"/>
              </a:ext>
              <a:ext uri="{C183D7F6-B498-43B3-948B-1728B52AA6E4}">
                <adec:decorative xmlns:adec="http://schemas.microsoft.com/office/drawing/2017/decorative" val="1"/>
              </a:ext>
            </a:extLst>
          </p:cNvPr>
          <p:cNvPicPr>
            <a:picLocks noChangeAspect="1"/>
          </p:cNvPicPr>
          <p:nvPr/>
        </p:nvPicPr>
        <p:blipFill>
          <a:blip r:embed="rId2" cstate="print">
            <a:duotone>
              <a:prstClr val="black"/>
              <a:srgbClr val="C02500">
                <a:tint val="45000"/>
                <a:satMod val="400000"/>
              </a:srgbClr>
            </a:duotone>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tretch>
            <a:fillRect/>
          </a:stretch>
        </p:blipFill>
        <p:spPr>
          <a:xfrm rot="1557003">
            <a:off x="6298314" y="1564278"/>
            <a:ext cx="2141509" cy="2139702"/>
          </a:xfrm>
          <a:prstGeom prst="rect">
            <a:avLst/>
          </a:prstGeom>
        </p:spPr>
      </p:pic>
    </p:spTree>
    <p:extLst>
      <p:ext uri="{BB962C8B-B14F-4D97-AF65-F5344CB8AC3E}">
        <p14:creationId xmlns:p14="http://schemas.microsoft.com/office/powerpoint/2010/main" val="273285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chemeClr val="accent1"/>
                </a:solidFill>
                <a:latin typeface="Arial" charset="0"/>
                <a:ea typeface="ＭＳ Ｐゴシック" pitchFamily="-16" charset="-128"/>
              </a:rPr>
              <a:t>Causes of Pressure Ulcers</a:t>
            </a:r>
            <a:endParaRPr lang="en-GB" altLang="en-US" sz="3200" kern="0" dirty="0">
              <a:solidFill>
                <a:srgbClr val="0070C0"/>
              </a:solidFill>
              <a:latin typeface="Arial" charset="0"/>
              <a:ea typeface="ＭＳ Ｐゴシック" pitchFamily="-16" charset="-128"/>
            </a:endParaRPr>
          </a:p>
        </p:txBody>
      </p:sp>
      <p:sp>
        <p:nvSpPr>
          <p:cNvPr id="7" name="TextBox 6"/>
          <p:cNvSpPr txBox="1"/>
          <p:nvPr/>
        </p:nvSpPr>
        <p:spPr>
          <a:xfrm>
            <a:off x="-23614" y="915566"/>
            <a:ext cx="8895566"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dirty="0">
                <a:solidFill>
                  <a:srgbClr val="41B6E6"/>
                </a:solidFill>
                <a:latin typeface="Arial" panose="020B0604020202020204" pitchFamily="34" charset="0"/>
                <a:cs typeface="Arial" panose="020B0604020202020204" pitchFamily="34" charset="0"/>
              </a:rPr>
              <a:t>Caused when an area of skin and the tissues below are damaged as a result of being placed under pressure sufficient to impair their blood supply.</a:t>
            </a: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pic>
        <p:nvPicPr>
          <p:cNvPr id="3" name="Picture 2" descr="Stage 3 and Stage 4 Pressure Ulcers | WoundSource">
            <a:extLst>
              <a:ext uri="{FF2B5EF4-FFF2-40B4-BE49-F238E27FC236}">
                <a16:creationId xmlns:a16="http://schemas.microsoft.com/office/drawing/2014/main" id="{680DBF0B-889B-1348-E4DE-0E45DBA77A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7544" y="1939025"/>
            <a:ext cx="2290535" cy="2277872"/>
          </a:xfrm>
          <a:prstGeom prst="rect">
            <a:avLst/>
          </a:prstGeom>
          <a:noFill/>
          <a:ln>
            <a:solidFill>
              <a:srgbClr val="768692"/>
            </a:solidFill>
          </a:ln>
          <a:extLst>
            <a:ext uri="{909E8E84-426E-40DD-AFC4-6F175D3DCCD1}">
              <a14:hiddenFill xmlns:a14="http://schemas.microsoft.com/office/drawing/2010/main">
                <a:solidFill>
                  <a:srgbClr val="FFFFFF"/>
                </a:solidFill>
              </a14:hiddenFill>
            </a:ext>
          </a:extLst>
        </p:spPr>
      </p:pic>
      <p:pic>
        <p:nvPicPr>
          <p:cNvPr id="4" name="Picture 6" descr="Pressure ulcer staging and treatment | AccessMedicine Network">
            <a:extLst>
              <a:ext uri="{FF2B5EF4-FFF2-40B4-BE49-F238E27FC236}">
                <a16:creationId xmlns:a16="http://schemas.microsoft.com/office/drawing/2014/main" id="{F8822D88-38BF-0336-45D1-323B522AAE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0075" y="1923678"/>
            <a:ext cx="2366754" cy="2293219"/>
          </a:xfrm>
          <a:prstGeom prst="rect">
            <a:avLst/>
          </a:prstGeom>
          <a:noFill/>
          <a:ln>
            <a:solidFill>
              <a:srgbClr val="768692"/>
            </a:solidFill>
          </a:ln>
          <a:extLst>
            <a:ext uri="{909E8E84-426E-40DD-AFC4-6F175D3DCCD1}">
              <a14:hiddenFill xmlns:a14="http://schemas.microsoft.com/office/drawing/2010/main">
                <a:solidFill>
                  <a:srgbClr val="FFFFFF"/>
                </a:solidFill>
              </a14:hiddenFill>
            </a:ext>
          </a:extLst>
        </p:spPr>
      </p:pic>
      <p:pic>
        <p:nvPicPr>
          <p:cNvPr id="5" name="Picture 8" descr="Pressure ulcer staging and treatment | AccessMedicine Network">
            <a:extLst>
              <a:ext uri="{FF2B5EF4-FFF2-40B4-BE49-F238E27FC236}">
                <a16:creationId xmlns:a16="http://schemas.microsoft.com/office/drawing/2014/main" id="{2F4747A9-4A76-AA6E-986A-6E426E95E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58479" y="1945859"/>
            <a:ext cx="2305050" cy="2228547"/>
          </a:xfrm>
          <a:prstGeom prst="rect">
            <a:avLst/>
          </a:prstGeom>
          <a:noFill/>
          <a:ln>
            <a:solidFill>
              <a:srgbClr val="76869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6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79512" y="1421507"/>
            <a:ext cx="8497887"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4400" b="1" dirty="0">
                <a:solidFill>
                  <a:srgbClr val="00B0F0"/>
                </a:solidFill>
              </a:rPr>
              <a:t>The Impact of</a:t>
            </a:r>
          </a:p>
          <a:p>
            <a:pPr>
              <a:lnSpc>
                <a:spcPts val="6900"/>
              </a:lnSpc>
              <a:spcBef>
                <a:spcPct val="0"/>
              </a:spcBef>
              <a:buFontTx/>
              <a:buNone/>
            </a:pPr>
            <a:r>
              <a:rPr lang="en-GB" altLang="en-US" sz="6200" b="1" dirty="0">
                <a:solidFill>
                  <a:srgbClr val="003087"/>
                </a:solidFill>
              </a:rPr>
              <a:t>      Pressure Ulcers</a:t>
            </a:r>
          </a:p>
        </p:txBody>
      </p:sp>
      <p:sp>
        <p:nvSpPr>
          <p:cNvPr id="3" name="TextBox 2">
            <a:extLst>
              <a:ext uri="{FF2B5EF4-FFF2-40B4-BE49-F238E27FC236}">
                <a16:creationId xmlns:a16="http://schemas.microsoft.com/office/drawing/2014/main" id="{1DBCE6D3-FBC2-B32E-EB02-69113145E3C0}"/>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Tree>
    <p:extLst>
      <p:ext uri="{BB962C8B-B14F-4D97-AF65-F5344CB8AC3E}">
        <p14:creationId xmlns:p14="http://schemas.microsoft.com/office/powerpoint/2010/main" val="223729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95486"/>
            <a:ext cx="7219950" cy="584775"/>
          </a:xfrm>
          <a:prstGeom prst="rect">
            <a:avLst/>
          </a:prstGeom>
          <a:noFill/>
        </p:spPr>
        <p:txBody>
          <a:bodyPr>
            <a:spAutoFit/>
          </a:bodyPr>
          <a:lstStyle/>
          <a:p>
            <a:pPr>
              <a:defRPr/>
            </a:pPr>
            <a:r>
              <a:rPr lang="en-GB" altLang="en-US" sz="3200" b="1" kern="0" dirty="0">
                <a:solidFill>
                  <a:schemeClr val="accent1"/>
                </a:solidFill>
                <a:latin typeface="Arial" charset="0"/>
                <a:ea typeface="ＭＳ Ｐゴシック" pitchFamily="-16" charset="-128"/>
              </a:rPr>
              <a:t>Prevalence of Pressure Ulcers</a:t>
            </a:r>
            <a:endParaRPr lang="en-GB" altLang="en-US" sz="3200" kern="0" dirty="0">
              <a:solidFill>
                <a:srgbClr val="0070C0"/>
              </a:solidFill>
              <a:latin typeface="Arial" charset="0"/>
              <a:ea typeface="ＭＳ Ｐゴシック" pitchFamily="-16" charset="-128"/>
            </a:endParaRPr>
          </a:p>
        </p:txBody>
      </p:sp>
      <p:sp>
        <p:nvSpPr>
          <p:cNvPr id="7" name="TextBox 6"/>
          <p:cNvSpPr txBox="1"/>
          <p:nvPr/>
        </p:nvSpPr>
        <p:spPr>
          <a:xfrm>
            <a:off x="213073" y="987574"/>
            <a:ext cx="5501133" cy="9233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a:spcAft>
                <a:spcPts val="1200"/>
              </a:spcAft>
              <a:buClr>
                <a:srgbClr val="41B6E6"/>
              </a:buClr>
              <a:tabLst>
                <a:tab pos="542925" algn="l"/>
              </a:tabLst>
              <a:defRPr/>
            </a:pPr>
            <a:r>
              <a:rPr lang="en-GB" dirty="0">
                <a:solidFill>
                  <a:srgbClr val="41B6E6"/>
                </a:solidFill>
                <a:latin typeface="Arial" panose="020B0604020202020204" pitchFamily="34" charset="0"/>
                <a:cs typeface="Arial" panose="020B0604020202020204" pitchFamily="34" charset="0"/>
              </a:rPr>
              <a:t>Prevalence remains high, with a recent audit suggesting a rate of 9.04% of patients across 36 hospital settings (Wounds UK, 2021).</a:t>
            </a:r>
          </a:p>
        </p:txBody>
      </p:sp>
      <p:sp>
        <p:nvSpPr>
          <p:cNvPr id="2" name="TextBox 1">
            <a:extLst>
              <a:ext uri="{FF2B5EF4-FFF2-40B4-BE49-F238E27FC236}">
                <a16:creationId xmlns:a16="http://schemas.microsoft.com/office/drawing/2014/main" id="{52FF34D7-D1C5-D5BB-37C1-68342C8FB76E}"/>
              </a:ext>
            </a:extLst>
          </p:cNvPr>
          <p:cNvSpPr txBox="1"/>
          <p:nvPr/>
        </p:nvSpPr>
        <p:spPr>
          <a:xfrm>
            <a:off x="6734959" y="4515966"/>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9" name="Oval 8">
            <a:extLst>
              <a:ext uri="{FF2B5EF4-FFF2-40B4-BE49-F238E27FC236}">
                <a16:creationId xmlns:a16="http://schemas.microsoft.com/office/drawing/2014/main" id="{18369C85-E666-FC39-3B2A-6B20D8D695E6}"/>
              </a:ext>
            </a:extLst>
          </p:cNvPr>
          <p:cNvSpPr/>
          <p:nvPr/>
        </p:nvSpPr>
        <p:spPr>
          <a:xfrm>
            <a:off x="6146093" y="833475"/>
            <a:ext cx="1460326" cy="1460326"/>
          </a:xfrm>
          <a:prstGeom prst="ellipse">
            <a:avLst/>
          </a:prstGeom>
          <a:solidFill>
            <a:srgbClr val="EE002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3200" b="1" dirty="0"/>
          </a:p>
        </p:txBody>
      </p:sp>
      <p:sp>
        <p:nvSpPr>
          <p:cNvPr id="8" name="Oval 7" descr="10%">
            <a:extLst>
              <a:ext uri="{FF2B5EF4-FFF2-40B4-BE49-F238E27FC236}">
                <a16:creationId xmlns:a16="http://schemas.microsoft.com/office/drawing/2014/main" id="{C4A4F37D-9424-6D7B-C5DF-9E50A1957934}"/>
              </a:ext>
            </a:extLst>
          </p:cNvPr>
          <p:cNvSpPr/>
          <p:nvPr/>
        </p:nvSpPr>
        <p:spPr>
          <a:xfrm>
            <a:off x="6228184" y="915566"/>
            <a:ext cx="1296144" cy="1296144"/>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3200" b="1" dirty="0"/>
              <a:t>10%</a:t>
            </a:r>
          </a:p>
        </p:txBody>
      </p:sp>
      <p:sp>
        <p:nvSpPr>
          <p:cNvPr id="10" name="TextBox 9">
            <a:extLst>
              <a:ext uri="{FF2B5EF4-FFF2-40B4-BE49-F238E27FC236}">
                <a16:creationId xmlns:a16="http://schemas.microsoft.com/office/drawing/2014/main" id="{51316780-E47A-9787-8E5A-AADA77CBC91E}"/>
              </a:ext>
            </a:extLst>
          </p:cNvPr>
          <p:cNvSpPr txBox="1"/>
          <p:nvPr/>
        </p:nvSpPr>
        <p:spPr>
          <a:xfrm>
            <a:off x="3527376" y="2577083"/>
            <a:ext cx="5616624" cy="1754326"/>
          </a:xfrm>
          <a:prstGeom prst="rect">
            <a:avLst/>
          </a:prstGeom>
          <a:noFill/>
        </p:spPr>
        <p:txBody>
          <a:bodyPr wrap="square" rtlCol="0">
            <a:spAutoFit/>
          </a:bodyPr>
          <a:lstStyle/>
          <a:p>
            <a:r>
              <a:rPr lang="en-GB" dirty="0">
                <a:solidFill>
                  <a:srgbClr val="41B6E6"/>
                </a:solidFill>
                <a:latin typeface="Arial" panose="020B0604020202020204" pitchFamily="34" charset="0"/>
                <a:cs typeface="Arial" panose="020B0604020202020204" pitchFamily="34" charset="0"/>
              </a:rPr>
              <a:t>Treatment of PUs is costly, averaging £1,214 - £14,108, depending on severity and associated complications (Dealey, </a:t>
            </a:r>
            <a:r>
              <a:rPr lang="en-GB" dirty="0" err="1">
                <a:solidFill>
                  <a:srgbClr val="41B6E6"/>
                </a:solidFill>
                <a:latin typeface="Arial" panose="020B0604020202020204" pitchFamily="34" charset="0"/>
                <a:cs typeface="Arial" panose="020B0604020202020204" pitchFamily="34" charset="0"/>
              </a:rPr>
              <a:t>Posnett</a:t>
            </a:r>
            <a:r>
              <a:rPr lang="en-GB" dirty="0">
                <a:solidFill>
                  <a:srgbClr val="41B6E6"/>
                </a:solidFill>
                <a:latin typeface="Arial" panose="020B0604020202020204" pitchFamily="34" charset="0"/>
                <a:cs typeface="Arial" panose="020B0604020202020204" pitchFamily="34" charset="0"/>
              </a:rPr>
              <a:t> &amp; Walker, 2012). Phillips et al (2016) indicate that the high cost is associated with the provision of care from health professionals, rather than wound care products.</a:t>
            </a:r>
          </a:p>
        </p:txBody>
      </p:sp>
      <p:grpSp>
        <p:nvGrpSpPr>
          <p:cNvPr id="3" name="Group 2">
            <a:extLst>
              <a:ext uri="{FF2B5EF4-FFF2-40B4-BE49-F238E27FC236}">
                <a16:creationId xmlns:a16="http://schemas.microsoft.com/office/drawing/2014/main" id="{CD8D881F-C1E8-3345-3D1D-5E4DA23B9EE2}"/>
              </a:ext>
              <a:ext uri="{C183D7F6-B498-43B3-948B-1728B52AA6E4}">
                <adec:decorative xmlns:adec="http://schemas.microsoft.com/office/drawing/2017/decorative" val="1"/>
              </a:ext>
            </a:extLst>
          </p:cNvPr>
          <p:cNvGrpSpPr/>
          <p:nvPr/>
        </p:nvGrpSpPr>
        <p:grpSpPr>
          <a:xfrm>
            <a:off x="899592" y="2151809"/>
            <a:ext cx="2361458" cy="2436165"/>
            <a:chOff x="899592" y="2151809"/>
            <a:chExt cx="2361458" cy="2436165"/>
          </a:xfrm>
        </p:grpSpPr>
        <p:pic>
          <p:nvPicPr>
            <p:cNvPr id="16" name="Picture 15" descr="Icon&#10;&#10;Description automatically generated">
              <a:extLst>
                <a:ext uri="{FF2B5EF4-FFF2-40B4-BE49-F238E27FC236}">
                  <a16:creationId xmlns:a16="http://schemas.microsoft.com/office/drawing/2014/main" id="{4E561823-3008-54CB-4AB3-D3D2290344A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5017" y="3384376"/>
              <a:ext cx="1203598" cy="1203598"/>
            </a:xfrm>
            <a:prstGeom prst="rect">
              <a:avLst/>
            </a:prstGeom>
          </p:spPr>
        </p:pic>
        <p:pic>
          <p:nvPicPr>
            <p:cNvPr id="17" name="Picture 16" descr="Icon&#10;&#10;Description automatically generated">
              <a:extLst>
                <a:ext uri="{FF2B5EF4-FFF2-40B4-BE49-F238E27FC236}">
                  <a16:creationId xmlns:a16="http://schemas.microsoft.com/office/drawing/2014/main" id="{06FFAB33-64FD-08EC-2F5A-02E7E6459974}"/>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776755" y="2769091"/>
              <a:ext cx="1484295" cy="1484295"/>
            </a:xfrm>
            <a:prstGeom prst="rect">
              <a:avLst/>
            </a:prstGeom>
          </p:spPr>
        </p:pic>
        <p:pic>
          <p:nvPicPr>
            <p:cNvPr id="18" name="Picture 17">
              <a:extLst>
                <a:ext uri="{FF2B5EF4-FFF2-40B4-BE49-F238E27FC236}">
                  <a16:creationId xmlns:a16="http://schemas.microsoft.com/office/drawing/2014/main" id="{807B6C24-3956-42FE-41AB-44F00A7A27D1}"/>
                </a:ext>
                <a:ext uri="{C183D7F6-B498-43B3-948B-1728B52AA6E4}">
                  <adec:decorative xmlns:adec="http://schemas.microsoft.com/office/drawing/2017/decorative" val="1"/>
                </a:ext>
              </a:extLst>
            </p:cNvPr>
            <p:cNvPicPr>
              <a:picLocks noChangeAspect="1"/>
            </p:cNvPicPr>
            <p:nvPr/>
          </p:nvPicPr>
          <p:blipFill>
            <a:blip r:embed="rId5" cstate="print">
              <a:alphaModFix amt="3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99592" y="2151809"/>
              <a:ext cx="1754326" cy="1754326"/>
            </a:xfrm>
            <a:prstGeom prst="rect">
              <a:avLst/>
            </a:prstGeom>
          </p:spPr>
        </p:pic>
      </p:grpSp>
    </p:spTree>
    <p:extLst>
      <p:ext uri="{BB962C8B-B14F-4D97-AF65-F5344CB8AC3E}">
        <p14:creationId xmlns:p14="http://schemas.microsoft.com/office/powerpoint/2010/main" val="292047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ACEF50-8A1A-FF21-488D-413A28B1C5B0}"/>
              </a:ext>
            </a:extLst>
          </p:cNvPr>
          <p:cNvSpPr txBox="1"/>
          <p:nvPr/>
        </p:nvSpPr>
        <p:spPr>
          <a:xfrm>
            <a:off x="179512" y="195486"/>
            <a:ext cx="6336704" cy="861774"/>
          </a:xfrm>
          <a:prstGeom prst="rect">
            <a:avLst/>
          </a:prstGeom>
          <a:noFill/>
        </p:spPr>
        <p:txBody>
          <a:bodyPr wrap="square">
            <a:spAutoFit/>
          </a:bodyPr>
          <a:lstStyle/>
          <a:p>
            <a:pPr>
              <a:defRPr/>
            </a:pPr>
            <a:r>
              <a:rPr lang="en-GB" altLang="en-US" sz="3200" b="1" kern="0" dirty="0">
                <a:solidFill>
                  <a:srgbClr val="003087"/>
                </a:solidFill>
                <a:latin typeface="Arial" charset="0"/>
                <a:ea typeface="ＭＳ Ｐゴシック" pitchFamily="-16" charset="-128"/>
              </a:rPr>
              <a:t>The Burden of Pressure Ulcers</a:t>
            </a:r>
            <a:endParaRPr lang="en-GB" altLang="en-US" sz="3200" kern="0" dirty="0">
              <a:solidFill>
                <a:srgbClr val="0070C0"/>
              </a:solidFill>
              <a:latin typeface="Arial" charset="0"/>
              <a:ea typeface="ＭＳ Ｐゴシック" pitchFamily="-16" charset="-128"/>
            </a:endParaRPr>
          </a:p>
          <a:p>
            <a:pPr>
              <a:defRPr/>
            </a:pPr>
            <a:endParaRPr lang="en-GB" dirty="0">
              <a:latin typeface="Arial" charset="0"/>
              <a:ea typeface="ＭＳ Ｐゴシック" pitchFamily="-16" charset="-128"/>
            </a:endParaRPr>
          </a:p>
        </p:txBody>
      </p:sp>
      <p:sp>
        <p:nvSpPr>
          <p:cNvPr id="4" name="TextBox 3">
            <a:extLst>
              <a:ext uri="{FF2B5EF4-FFF2-40B4-BE49-F238E27FC236}">
                <a16:creationId xmlns:a16="http://schemas.microsoft.com/office/drawing/2014/main" id="{71158E76-70B1-D507-0581-0E7973888A06}"/>
              </a:ext>
            </a:extLst>
          </p:cNvPr>
          <p:cNvSpPr txBox="1"/>
          <p:nvPr/>
        </p:nvSpPr>
        <p:spPr>
          <a:xfrm>
            <a:off x="6948264" y="4824903"/>
            <a:ext cx="2139712" cy="246221"/>
          </a:xfrm>
          <a:prstGeom prst="rect">
            <a:avLst/>
          </a:prstGeom>
          <a:noFill/>
        </p:spPr>
        <p:txBody>
          <a:bodyPr wrap="square" rtlCol="0">
            <a:spAutoFit/>
          </a:bodyPr>
          <a:lstStyle/>
          <a:p>
            <a:pPr algn="r"/>
            <a:r>
              <a:rPr lang="en-GB" sz="1000" dirty="0">
                <a:solidFill>
                  <a:srgbClr val="768692"/>
                </a:solidFill>
              </a:rPr>
              <a:t>Stacey Evans-Charles, 28/01/2023</a:t>
            </a:r>
          </a:p>
        </p:txBody>
      </p:sp>
      <p:sp>
        <p:nvSpPr>
          <p:cNvPr id="8" name="TextBox 7">
            <a:extLst>
              <a:ext uri="{FF2B5EF4-FFF2-40B4-BE49-F238E27FC236}">
                <a16:creationId xmlns:a16="http://schemas.microsoft.com/office/drawing/2014/main" id="{1265B0AA-501D-9652-92C3-E51DE4B1FFE5}"/>
              </a:ext>
            </a:extLst>
          </p:cNvPr>
          <p:cNvSpPr txBox="1"/>
          <p:nvPr/>
        </p:nvSpPr>
        <p:spPr>
          <a:xfrm>
            <a:off x="179512" y="1363375"/>
            <a:ext cx="4320480" cy="3447098"/>
          </a:xfrm>
          <a:prstGeom prst="rect">
            <a:avLst/>
          </a:prstGeom>
          <a:noFill/>
        </p:spPr>
        <p:txBody>
          <a:bodyPr wrap="square" rtlCol="0">
            <a:spAutoFit/>
          </a:bodyPr>
          <a:lstStyle/>
          <a:p>
            <a:r>
              <a:rPr lang="en-GB" dirty="0">
                <a:solidFill>
                  <a:srgbClr val="41B6E6"/>
                </a:solidFill>
              </a:rPr>
              <a:t>The mean NHS cost of wound care over a 12 month period ranged from £1,400 for a category 1 ulcer to &gt;£8,500 for other categories.</a:t>
            </a:r>
            <a:endParaRPr lang="en-GB" sz="1000" dirty="0">
              <a:solidFill>
                <a:srgbClr val="41B6E6"/>
              </a:solidFill>
            </a:endParaRPr>
          </a:p>
          <a:p>
            <a:r>
              <a:rPr lang="en-GB" sz="1000" dirty="0">
                <a:solidFill>
                  <a:srgbClr val="41B6E6"/>
                </a:solidFill>
              </a:rPr>
              <a:t>Guest et al, 2018.</a:t>
            </a:r>
            <a:endParaRPr lang="en-GB" dirty="0">
              <a:solidFill>
                <a:srgbClr val="41B6E6"/>
              </a:solidFill>
            </a:endParaRPr>
          </a:p>
          <a:p>
            <a:endParaRPr lang="en-GB" dirty="0">
              <a:solidFill>
                <a:srgbClr val="41B6E6"/>
              </a:solidFill>
            </a:endParaRPr>
          </a:p>
          <a:p>
            <a:r>
              <a:rPr lang="en-GB" dirty="0">
                <a:solidFill>
                  <a:srgbClr val="41B6E6"/>
                </a:solidFill>
              </a:rPr>
              <a:t>Additionally, the cost of managing an unhealed ulcer was 2.5 times more than that of managing a healed ulcer.</a:t>
            </a:r>
          </a:p>
          <a:p>
            <a:endParaRPr lang="en-GB" dirty="0">
              <a:solidFill>
                <a:srgbClr val="41B6E6"/>
              </a:solidFill>
            </a:endParaRPr>
          </a:p>
          <a:p>
            <a:r>
              <a:rPr lang="en-GB" dirty="0">
                <a:solidFill>
                  <a:srgbClr val="41B6E6"/>
                </a:solidFill>
              </a:rPr>
              <a:t>The NHS cost of wound care in 2017/2018 was an estimated £8.3 billion.</a:t>
            </a:r>
          </a:p>
          <a:p>
            <a:r>
              <a:rPr lang="en-GB" sz="1000" dirty="0">
                <a:solidFill>
                  <a:srgbClr val="41B6E6"/>
                </a:solidFill>
              </a:rPr>
              <a:t>Guest et al, 2020</a:t>
            </a:r>
            <a:endParaRPr lang="en-GB" dirty="0">
              <a:solidFill>
                <a:srgbClr val="41B6E6"/>
              </a:solidFill>
            </a:endParaRPr>
          </a:p>
        </p:txBody>
      </p:sp>
      <p:grpSp>
        <p:nvGrpSpPr>
          <p:cNvPr id="15" name="Group 14">
            <a:extLst>
              <a:ext uri="{FF2B5EF4-FFF2-40B4-BE49-F238E27FC236}">
                <a16:creationId xmlns:a16="http://schemas.microsoft.com/office/drawing/2014/main" id="{17AA0DA9-97EE-47FE-D93A-DEC697AE69EC}"/>
              </a:ext>
              <a:ext uri="{C183D7F6-B498-43B3-948B-1728B52AA6E4}">
                <adec:decorative xmlns:adec="http://schemas.microsoft.com/office/drawing/2017/decorative" val="1"/>
              </a:ext>
            </a:extLst>
          </p:cNvPr>
          <p:cNvGrpSpPr/>
          <p:nvPr/>
        </p:nvGrpSpPr>
        <p:grpSpPr>
          <a:xfrm>
            <a:off x="4716016" y="1551585"/>
            <a:ext cx="4117999" cy="2748357"/>
            <a:chOff x="4716016" y="1328740"/>
            <a:chExt cx="4117999" cy="2748357"/>
          </a:xfrm>
        </p:grpSpPr>
        <p:pic>
          <p:nvPicPr>
            <p:cNvPr id="6" name="Graphic 5">
              <a:extLst>
                <a:ext uri="{FF2B5EF4-FFF2-40B4-BE49-F238E27FC236}">
                  <a16:creationId xmlns:a16="http://schemas.microsoft.com/office/drawing/2014/main" id="{025B4869-4A3A-8EFE-6099-E6DCB75251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16016" y="1419622"/>
              <a:ext cx="4117999" cy="2657475"/>
            </a:xfrm>
            <a:prstGeom prst="rect">
              <a:avLst/>
            </a:prstGeom>
          </p:spPr>
        </p:pic>
        <p:sp>
          <p:nvSpPr>
            <p:cNvPr id="7" name="Cross 6">
              <a:extLst>
                <a:ext uri="{FF2B5EF4-FFF2-40B4-BE49-F238E27FC236}">
                  <a16:creationId xmlns:a16="http://schemas.microsoft.com/office/drawing/2014/main" id="{50A12232-6FBF-ADFC-752B-928586F4EAE3}"/>
                </a:ext>
              </a:extLst>
            </p:cNvPr>
            <p:cNvSpPr/>
            <p:nvPr/>
          </p:nvSpPr>
          <p:spPr>
            <a:xfrm>
              <a:off x="5285548" y="2571750"/>
              <a:ext cx="1204543" cy="1231975"/>
            </a:xfrm>
            <a:prstGeom prst="plus">
              <a:avLst>
                <a:gd name="adj" fmla="val 32921"/>
              </a:avLst>
            </a:prstGeom>
            <a:solidFill>
              <a:schemeClr val="bg1"/>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ECC6EC4-542F-F601-EC75-54EC1071C31A}"/>
                </a:ext>
              </a:extLst>
            </p:cNvPr>
            <p:cNvSpPr txBox="1"/>
            <p:nvPr/>
          </p:nvSpPr>
          <p:spPr>
            <a:xfrm>
              <a:off x="6111693" y="1328740"/>
              <a:ext cx="470000" cy="707886"/>
            </a:xfrm>
            <a:prstGeom prst="rect">
              <a:avLst/>
            </a:prstGeom>
            <a:noFill/>
          </p:spPr>
          <p:txBody>
            <a:bodyPr wrap="none" rtlCol="0">
              <a:spAutoFit/>
            </a:bodyPr>
            <a:lstStyle/>
            <a:p>
              <a:r>
                <a:rPr lang="en-GB" sz="4000" b="1" dirty="0">
                  <a:solidFill>
                    <a:schemeClr val="bg1"/>
                  </a:solidFill>
                </a:rPr>
                <a:t>£</a:t>
              </a:r>
            </a:p>
          </p:txBody>
        </p:sp>
        <p:pic>
          <p:nvPicPr>
            <p:cNvPr id="14" name="Picture 13" descr="A blue and white logo&#10;&#10;Description automatically generated with low confidence">
              <a:extLst>
                <a:ext uri="{FF2B5EF4-FFF2-40B4-BE49-F238E27FC236}">
                  <a16:creationId xmlns:a16="http://schemas.microsoft.com/office/drawing/2014/main" id="{0AE94716-CF8E-3B23-BC5E-1476047F8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3049091"/>
              <a:ext cx="693578" cy="279325"/>
            </a:xfrm>
            <a:prstGeom prst="rect">
              <a:avLst/>
            </a:prstGeom>
          </p:spPr>
        </p:pic>
      </p:grpSp>
    </p:spTree>
    <p:extLst>
      <p:ext uri="{BB962C8B-B14F-4D97-AF65-F5344CB8AC3E}">
        <p14:creationId xmlns:p14="http://schemas.microsoft.com/office/powerpoint/2010/main" val="3815539147"/>
      </p:ext>
    </p:extLst>
  </p:cSld>
  <p:clrMapOvr>
    <a:masterClrMapping/>
  </p:clrMapOvr>
</p:sld>
</file>

<file path=ppt/theme/theme1.xml><?xml version="1.0" encoding="utf-8"?>
<a:theme xmlns:a="http://schemas.openxmlformats.org/drawingml/2006/main" name="Office Theme">
  <a:themeElements>
    <a:clrScheme name="Corporate (dark/light blues)">
      <a:dk1>
        <a:srgbClr val="231F20"/>
      </a:dk1>
      <a:lt1>
        <a:srgbClr val="FFFFFF"/>
      </a:lt1>
      <a:dk2>
        <a:srgbClr val="425563"/>
      </a:dk2>
      <a:lt2>
        <a:srgbClr val="FFFFFF"/>
      </a:lt2>
      <a:accent1>
        <a:srgbClr val="003087"/>
      </a:accent1>
      <a:accent2>
        <a:srgbClr val="41B6E6"/>
      </a:accent2>
      <a:accent3>
        <a:srgbClr val="768692"/>
      </a:accent3>
      <a:accent4>
        <a:srgbClr val="425563"/>
      </a:accent4>
      <a:accent5>
        <a:srgbClr val="005EB8"/>
      </a:accent5>
      <a:accent6>
        <a:srgbClr val="0072CE"/>
      </a:accent6>
      <a:hlink>
        <a:srgbClr val="005EB8"/>
      </a:hlink>
      <a:folHlink>
        <a:srgbClr val="0072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sure Ulcer Prevention and Management 2023 - SBupdate.potx" id="{2785BFC8-AA4F-4C8A-A6C0-C0E2AE62AA16}" vid="{C79FC21E-597E-45E8-B4B0-A134B23047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4554</TotalTime>
  <Words>2818</Words>
  <Application>Microsoft Office PowerPoint</Application>
  <PresentationFormat>On-screen Show (16:9)</PresentationFormat>
  <Paragraphs>374</Paragraphs>
  <Slides>45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Cambria</vt:lpstr>
      <vt:lpstr>MS Shell Dlg 2</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Berkshire Healthcare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Richard Allin</cp:lastModifiedBy>
  <cp:revision>45</cp:revision>
  <dcterms:created xsi:type="dcterms:W3CDTF">2018-07-13T15:01:35Z</dcterms:created>
  <dcterms:modified xsi:type="dcterms:W3CDTF">2023-02-07T16:01:28Z</dcterms:modified>
</cp:coreProperties>
</file>