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78" r:id="rId5"/>
    <p:sldId id="280" r:id="rId6"/>
    <p:sldId id="264" r:id="rId7"/>
    <p:sldId id="286" r:id="rId8"/>
    <p:sldId id="283" r:id="rId9"/>
    <p:sldId id="285" r:id="rId10"/>
    <p:sldId id="288" r:id="rId11"/>
    <p:sldId id="281" r:id="rId12"/>
    <p:sldId id="262" r:id="rId13"/>
    <p:sldId id="275" r:id="rId14"/>
    <p:sldId id="277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768692"/>
    <a:srgbClr val="78BE20"/>
    <a:srgbClr val="41B6E6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D1462-4BAA-47D7-B095-0DDE64006383}" v="58" dt="2021-08-13T09:49:45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78611" autoAdjust="0"/>
  </p:normalViewPr>
  <p:slideViewPr>
    <p:cSldViewPr showGuides="1">
      <p:cViewPr>
        <p:scale>
          <a:sx n="80" d="100"/>
          <a:sy n="80" d="100"/>
        </p:scale>
        <p:origin x="644" y="120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F95EA-6EBC-46DD-878D-425D6B6A468F}" type="datetimeFigureOut">
              <a:rPr lang="en-GB" smtClean="0"/>
              <a:t>13/08/2021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24BBD-BF00-4C07-A3AD-EB9A708EB0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6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24BBD-BF00-4C07-A3AD-EB9A708EB0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6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png"/><Relationship Id="rId5" Type="http://schemas.openxmlformats.org/officeDocument/2006/relationships/hyperlink" Target="http://www.gov.uk/government/publications/firearms-security-a-brief-guide" TargetMode="External"/><Relationship Id="rId4" Type="http://schemas.openxmlformats.org/officeDocument/2006/relationships/hyperlink" Target="https://www.gov.uk/guidance/firearms-licensing-police-guidanc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724128" y="3820061"/>
            <a:ext cx="3888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78BE20"/>
                </a:solidFill>
              </a:rPr>
              <a:t>Presenter: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78BE20"/>
                </a:solidFill>
              </a:rPr>
              <a:t>Dr Nicholas Woodthorpe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78BE20"/>
                </a:solidFill>
              </a:rPr>
              <a:t>Consultant Psychiatrist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78BE20"/>
                </a:solidFill>
              </a:rPr>
              <a:t>Wokingham Memory Clinic</a:t>
            </a:r>
            <a:r>
              <a:rPr lang="en-GB" altLang="en-US" sz="2000" dirty="0">
                <a:solidFill>
                  <a:srgbClr val="78BE2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736299-9016-4EFE-92C3-9940DBA174E2}"/>
              </a:ext>
            </a:extLst>
          </p:cNvPr>
          <p:cNvSpPr/>
          <p:nvPr/>
        </p:nvSpPr>
        <p:spPr>
          <a:xfrm>
            <a:off x="817315" y="1265516"/>
            <a:ext cx="7128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Bef>
                <a:spcPct val="0"/>
              </a:spcBef>
              <a:buNone/>
            </a:pPr>
            <a:r>
              <a:rPr lang="en-GB" altLang="en-US" sz="40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Dementia Course</a:t>
            </a:r>
          </a:p>
          <a:p>
            <a:pPr defTabSz="1219170">
              <a:spcBef>
                <a:spcPct val="0"/>
              </a:spcBef>
              <a:buNone/>
            </a:pPr>
            <a:r>
              <a:rPr lang="en-GB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</a:p>
          <a:p>
            <a:pPr defTabSz="1219170">
              <a:spcBef>
                <a:spcPct val="0"/>
              </a:spcBef>
              <a:buNone/>
            </a:pPr>
            <a:r>
              <a:rPr lang="en-GB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Licence</a:t>
            </a: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A50AF3C4-6A01-4B7D-9C2C-E48908B49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9033113" y="3029532"/>
            <a:ext cx="61697" cy="46273"/>
          </a:xfrm>
          <a:prstGeom prst="rect">
            <a:avLst/>
          </a:prstGeom>
        </p:spPr>
      </p:pic>
      <p:pic>
        <p:nvPicPr>
          <p:cNvPr id="5" name="Picture 4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7F26C472-225F-4365-A187-C5A67FD0F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113968"/>
            <a:ext cx="1563638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1"/>
    </mc:Choice>
    <mc:Fallback xmlns="">
      <p:transition spd="slow" advTm="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21877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owner of a firearm or shotgun licence is required to declare any conditions that could affect their suitability to posses a firearm or shotgun. Relevant conditions include dementia.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gov.uk website to find out more</a:t>
            </a:r>
          </a:p>
          <a:p>
            <a:endParaRPr lang="en-GB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Guidance</a:t>
            </a:r>
          </a:p>
          <a:p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www.gov.uk/guidance/firearms-licensing-police-guidance</a:t>
            </a:r>
            <a:endParaRPr lang="en-GB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Security guide</a:t>
            </a:r>
          </a:p>
          <a:p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www.gov.uk/government/publications/firearms-security-a-brief-guide</a:t>
            </a:r>
            <a:endParaRPr lang="en-GB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7439ADA2-DFC6-4E00-BD2E-EDE31DBE7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4846849"/>
            <a:ext cx="395535" cy="296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5BAF27-D91A-4703-81D9-3BBA4FD4F5A1}"/>
              </a:ext>
            </a:extLst>
          </p:cNvPr>
          <p:cNvSpPr/>
          <p:nvPr/>
        </p:nvSpPr>
        <p:spPr>
          <a:xfrm>
            <a:off x="323528" y="267494"/>
            <a:ext cx="5570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guidance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9"/>
    </mc:Choice>
    <mc:Fallback xmlns="">
      <p:transition spd="slow" advTm="2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50577" y="1347614"/>
            <a:ext cx="8497887" cy="15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 b="1" dirty="0">
                <a:solidFill>
                  <a:srgbClr val="005EB8"/>
                </a:solidFill>
              </a:rPr>
              <a:t>Thank you</a:t>
            </a:r>
          </a:p>
          <a:p>
            <a:pPr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solidFill>
                  <a:srgbClr val="78BE20"/>
                </a:solidFill>
              </a:rPr>
              <a:t>               </a:t>
            </a:r>
            <a:r>
              <a:rPr lang="en-GB" altLang="en-US" sz="4000" dirty="0">
                <a:solidFill>
                  <a:srgbClr val="78BE20"/>
                </a:solidFill>
              </a:rPr>
              <a:t>questions…</a:t>
            </a:r>
            <a:endParaRPr lang="en-GB" altLang="en-US" sz="5400" b="1" dirty="0">
              <a:solidFill>
                <a:srgbClr val="78BE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4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749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and cognitive impairment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315" y="987574"/>
            <a:ext cx="6462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word ‘cognitive’ refers to brain functions including: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of thinking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 err="1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Visuo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-spatial ability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Multi-tasking ability to make sense of what you see (including reading ability)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requires good overall cognitive abilities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6D38B4F-1D31-47DE-AC81-8516D3CB0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7341" y="4876006"/>
            <a:ext cx="356658" cy="2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1"/>
    </mc:Choice>
    <mc:Fallback xmlns="">
      <p:transition spd="slow" advTm="3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494" y="869687"/>
            <a:ext cx="3916079" cy="206210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Scrapes or dents on the car, garage or gates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Hitting kerbs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inappropriately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 navigating turns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into the wrong lane              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Confusion at exits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at inappropriate speeds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F79C4EA-167A-4CD8-815A-B21D2769D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0137" y="4833103"/>
            <a:ext cx="413862" cy="310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E06B07-2A8C-4C6D-83D1-367645F3EE17}"/>
              </a:ext>
            </a:extLst>
          </p:cNvPr>
          <p:cNvSpPr/>
          <p:nvPr/>
        </p:nvSpPr>
        <p:spPr>
          <a:xfrm>
            <a:off x="296108" y="24833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 – when to stop driving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2EE78-5CC7-4E53-9797-44F3AF732D4B}"/>
              </a:ext>
            </a:extLst>
          </p:cNvPr>
          <p:cNvSpPr/>
          <p:nvPr/>
        </p:nvSpPr>
        <p:spPr>
          <a:xfrm>
            <a:off x="4067944" y="843558"/>
            <a:ext cx="4518177" cy="206210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Delayed responses to unexpected situations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anticipating potentially dangerous situations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agitation or irritation when driving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lost in familiar places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Confusing brake and accelerator pedal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misses / incidents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 signalling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D8A84C1-8827-4531-8A34-E340C31C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8903"/>
            <a:ext cx="2389951" cy="1398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Southport bad parkers shamed on Facebook site - Liverpool Echo">
            <a:extLst>
              <a:ext uri="{FF2B5EF4-FFF2-40B4-BE49-F238E27FC236}">
                <a16:creationId xmlns:a16="http://schemas.microsoft.com/office/drawing/2014/main" id="{997E8F38-9D69-41F1-9148-8FAD1D617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17202" r="19268" b="23762"/>
          <a:stretch/>
        </p:blipFill>
        <p:spPr bwMode="auto">
          <a:xfrm>
            <a:off x="3136249" y="3218903"/>
            <a:ext cx="2383273" cy="1414773"/>
          </a:xfrm>
          <a:prstGeom prst="rect">
            <a:avLst/>
          </a:prstGeom>
          <a:noFill/>
          <a:ln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d parking in Surrey: Send us your pictures - Surrey Live">
            <a:extLst>
              <a:ext uri="{FF2B5EF4-FFF2-40B4-BE49-F238E27FC236}">
                <a16:creationId xmlns:a16="http://schemas.microsoft.com/office/drawing/2014/main" id="{D5C1C0D1-F80C-41B9-AA06-1463601D4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8000" r="9051" b="8000"/>
          <a:stretch/>
        </p:blipFill>
        <p:spPr bwMode="auto">
          <a:xfrm>
            <a:off x="5859614" y="3218903"/>
            <a:ext cx="2551645" cy="1414773"/>
          </a:xfrm>
          <a:prstGeom prst="rect">
            <a:avLst/>
          </a:prstGeom>
          <a:noFill/>
          <a:ln>
            <a:solidFill>
              <a:srgbClr val="005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36"/>
    </mc:Choice>
    <mc:Fallback xmlns="">
      <p:transition spd="slow" advTm="6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B4455A-9EB6-420B-93F9-AD866CABCFAA}"/>
              </a:ext>
            </a:extLst>
          </p:cNvPr>
          <p:cNvSpPr/>
          <p:nvPr/>
        </p:nvSpPr>
        <p:spPr>
          <a:xfrm>
            <a:off x="273412" y="26749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driving 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0D0590-9BE6-481D-AFC7-4D383567F242}"/>
              </a:ext>
            </a:extLst>
          </p:cNvPr>
          <p:cNvSpPr/>
          <p:nvPr/>
        </p:nvSpPr>
        <p:spPr>
          <a:xfrm>
            <a:off x="424102" y="1342069"/>
            <a:ext cx="8453157" cy="2776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realises</a:t>
            </a:r>
          </a:p>
          <a:p>
            <a:pPr marL="285750" indent="-285750">
              <a:lnSpc>
                <a:spcPct val="200000"/>
              </a:lnSpc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 witnesses</a:t>
            </a:r>
          </a:p>
          <a:p>
            <a:pPr marL="285750" indent="-285750">
              <a:lnSpc>
                <a:spcPct val="200000"/>
              </a:lnSpc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 Cam</a:t>
            </a:r>
          </a:p>
          <a:p>
            <a:pPr marL="285750" indent="-285750">
              <a:lnSpc>
                <a:spcPct val="200000"/>
              </a:lnSpc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assessment</a:t>
            </a:r>
          </a:p>
          <a:p>
            <a:pPr marL="285750" indent="-285750">
              <a:lnSpc>
                <a:spcPct val="200000"/>
              </a:lnSpc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tests can provide an indication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B05E023-5218-42F1-B72F-958D8A563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519" y="4743390"/>
            <a:ext cx="53348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8"/>
    </mc:Choice>
    <mc:Fallback xmlns="">
      <p:transition spd="slow" advTm="4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C6FDCF-1969-4071-A78F-995207D36218}"/>
              </a:ext>
            </a:extLst>
          </p:cNvPr>
          <p:cNvSpPr/>
          <p:nvPr/>
        </p:nvSpPr>
        <p:spPr>
          <a:xfrm>
            <a:off x="251520" y="725090"/>
            <a:ext cx="864096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Taxis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scooters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for regular routes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Dial-a-ride bus service (for example, Readibus)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shopping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transport when required</a:t>
            </a:r>
          </a:p>
          <a:p>
            <a:pPr marL="285750" indent="-285750">
              <a:lnSpc>
                <a:spcPct val="150000"/>
              </a:lnSpc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direct debit to pay bills rather than in person at a bank or post office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E759E-02BC-40D0-9A47-5EF0787411B1}"/>
              </a:ext>
            </a:extLst>
          </p:cNvPr>
          <p:cNvSpPr/>
          <p:nvPr/>
        </p:nvSpPr>
        <p:spPr>
          <a:xfrm>
            <a:off x="179512" y="266179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alternatives to driving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D4E862F-4E33-4866-9EEF-E96E55BA6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9094" y="4877321"/>
            <a:ext cx="354905" cy="2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1"/>
    </mc:Choice>
    <mc:Fallback xmlns="">
      <p:transition spd="slow" advTm="3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3E759E-02BC-40D0-9A47-5EF0787411B1}"/>
              </a:ext>
            </a:extLst>
          </p:cNvPr>
          <p:cNvSpPr/>
          <p:nvPr/>
        </p:nvSpPr>
        <p:spPr>
          <a:xfrm>
            <a:off x="179512" y="26749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not driving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8FBDB-1356-4D3B-A465-9B2C35B185EF}"/>
              </a:ext>
            </a:extLst>
          </p:cNvPr>
          <p:cNvSpPr/>
          <p:nvPr/>
        </p:nvSpPr>
        <p:spPr>
          <a:xfrm>
            <a:off x="251520" y="709894"/>
            <a:ext cx="7776864" cy="3723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Save money</a:t>
            </a:r>
            <a:endParaRPr lang="en-GB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running costs including depreciation 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drive less than 2500 miles per year it is cheaper to use taxis than run a car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drive less than 4000 miles per year it is cheaper to use a mixture of public transport and taxis than use a car</a:t>
            </a:r>
            <a:endParaRPr lang="en-GB" sz="600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600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 stress</a:t>
            </a:r>
            <a:endParaRPr lang="en-GB" sz="600" b="1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600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78BE20"/>
              </a:buClr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Wellbeing</a:t>
            </a:r>
            <a:endParaRPr lang="en-GB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C2936424-BE99-4CC5-9585-DE3D9AA77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1330" y="4803998"/>
            <a:ext cx="452669" cy="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8"/>
    </mc:Choice>
    <mc:Fallback xmlns="">
      <p:transition spd="slow" advTm="4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3E759E-02BC-40D0-9A47-5EF0787411B1}"/>
              </a:ext>
            </a:extLst>
          </p:cNvPr>
          <p:cNvSpPr/>
          <p:nvPr/>
        </p:nvSpPr>
        <p:spPr>
          <a:xfrm>
            <a:off x="179512" y="260721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of memory clinic assessment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8FBDB-1356-4D3B-A465-9B2C35B185EF}"/>
              </a:ext>
            </a:extLst>
          </p:cNvPr>
          <p:cNvSpPr/>
          <p:nvPr/>
        </p:nvSpPr>
        <p:spPr>
          <a:xfrm>
            <a:off x="323528" y="1707654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concerns regarding driving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 concerns over driving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Definite concerns and advised to stop driving</a:t>
            </a:r>
            <a:endParaRPr lang="en-GB" b="1" dirty="0">
              <a:solidFill>
                <a:srgbClr val="005EB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27681C77-A5E7-4DC0-ABB0-2E1031311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4738837"/>
            <a:ext cx="539551" cy="404663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35C7F92-8474-4350-827B-4785AFC05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55726"/>
            <a:ext cx="1935530" cy="17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7"/>
    </mc:Choice>
    <mc:Fallback xmlns="">
      <p:transition spd="slow" advTm="38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852" y="267494"/>
            <a:ext cx="5570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licence holders have a legal duty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9766" y="1779662"/>
            <a:ext cx="8229600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the DVLA of any injury or illness that would have a likely impact on safe driving ability 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 fully and accurately to any requests for information from either the DVLA or healthcare professionals</a:t>
            </a:r>
          </a:p>
          <a:p>
            <a:pPr>
              <a:buClr>
                <a:srgbClr val="78BE20"/>
              </a:buClr>
            </a:pP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Comply with the requirements of the issued licence, including any periodic medical reviews indicated by the DVLA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BFB20B0-29A0-4A83-BAB4-B5ED22328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9366" y="4760590"/>
            <a:ext cx="510546" cy="3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5"/>
    </mc:Choice>
    <mc:Fallback xmlns="">
      <p:transition spd="slow" advTm="4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275606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DVLA will send out a form asking the driver to re-apply for their licence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 will need to complete a medical questionnaire and medical consent form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DVLA will usually request a medical report from the person’s GP or specialist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 may have to attend for a formal driving assessment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renewed, the licence will be valid for 1 year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u="sng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gov.uk website to find out more</a:t>
            </a:r>
          </a:p>
          <a:p>
            <a:pPr>
              <a:buClr>
                <a:srgbClr val="78BE20"/>
              </a:buClr>
            </a:pPr>
            <a:r>
              <a:rPr lang="en-GB" sz="1600" u="sng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www.gov.uk/dementia-and-driving</a:t>
            </a:r>
            <a:endParaRPr lang="en-GB" sz="1600" b="1" dirty="0">
              <a:solidFill>
                <a:srgbClr val="768692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CD3206D-06AB-4C67-8D0B-2343AAFBF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7341" y="4876006"/>
            <a:ext cx="356658" cy="2674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CE022-FD9B-44FD-A67D-F52325F6EA71}"/>
              </a:ext>
            </a:extLst>
          </p:cNvPr>
          <p:cNvSpPr/>
          <p:nvPr/>
        </p:nvSpPr>
        <p:spPr>
          <a:xfrm>
            <a:off x="323528" y="267494"/>
            <a:ext cx="5570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DVLA process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0"/>
    </mc:Choice>
    <mc:Fallback xmlns="">
      <p:transition spd="slow" advTm="3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5FC578624F342A5A6FCE33CD7DF9E" ma:contentTypeVersion="3" ma:contentTypeDescription="Create a new document." ma:contentTypeScope="" ma:versionID="84c8f20558f22a92c391f2d467befc75">
  <xsd:schema xmlns:xsd="http://www.w3.org/2001/XMLSchema" xmlns:xs="http://www.w3.org/2001/XMLSchema" xmlns:p="http://schemas.microsoft.com/office/2006/metadata/properties" xmlns:ns2="139810f7-49e2-468b-8c11-b928145bab5e" targetNamespace="http://schemas.microsoft.com/office/2006/metadata/properties" ma:root="true" ma:fieldsID="06dc07f1e98e8a1a9773c5a3ea06bd9a" ns2:_="">
    <xsd:import namespace="139810f7-49e2-468b-8c11-b928145bab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810f7-49e2-468b-8c11-b928145bab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9D423-B011-4618-931C-31B2DB1980E0}">
  <ds:schemaRefs>
    <ds:schemaRef ds:uri="http://schemas.microsoft.com/office/2006/documentManagement/types"/>
    <ds:schemaRef ds:uri="http://www.w3.org/XML/1998/namespace"/>
    <ds:schemaRef ds:uri="76487b83-bbbe-42ec-851e-44a54373de89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9feb5f4-b1d3-4bf0-9150-7d148e0d61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9BB7807-2189-4899-9E68-B069A266B8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9810f7-49e2-468b-8c11-b928145ba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5590</TotalTime>
  <Words>483</Words>
  <Application>Microsoft Office PowerPoint</Application>
  <PresentationFormat>On-screen Show (16:9)</PresentationFormat>
  <Paragraphs>93</Paragraphs>
  <Slides>11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Richard Allin</cp:lastModifiedBy>
  <cp:revision>1</cp:revision>
  <dcterms:created xsi:type="dcterms:W3CDTF">2018-07-13T15:01:35Z</dcterms:created>
  <dcterms:modified xsi:type="dcterms:W3CDTF">2021-08-13T09:50:00Z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0x010100EFC5FC578624F342A5A6FCE33CD7DF9E</vt:lpwstr>
  </property>
  <property fmtid="{D5CDD505-2E9C-101B-9397-08002B2CF9AE}" pid="3" name="Order">
    <vt:r8>100</vt:r8>
  </property>
</Properties>
</file>