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56" r:id="rId5"/>
    <p:sldId id="262" r:id="rId6"/>
    <p:sldId id="263" r:id="rId7"/>
    <p:sldId id="275" r:id="rId8"/>
    <p:sldId id="276" r:id="rId9"/>
    <p:sldId id="277" r:id="rId10"/>
    <p:sldId id="291" r:id="rId11"/>
    <p:sldId id="289" r:id="rId12"/>
    <p:sldId id="290" r:id="rId13"/>
    <p:sldId id="264" r:id="rId14"/>
    <p:sldId id="265" r:id="rId15"/>
    <p:sldId id="266" r:id="rId16"/>
    <p:sldId id="278" r:id="rId17"/>
    <p:sldId id="268" r:id="rId18"/>
    <p:sldId id="283" r:id="rId19"/>
    <p:sldId id="287" r:id="rId20"/>
    <p:sldId id="284" r:id="rId21"/>
    <p:sldId id="281" r:id="rId22"/>
    <p:sldId id="282" r:id="rId23"/>
    <p:sldId id="270" r:id="rId24"/>
    <p:sldId id="261"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5">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Allin" initials="RA" lastIdx="1" clrIdx="0">
    <p:extLst>
      <p:ext uri="{19B8F6BF-5375-455C-9EA6-DF929625EA0E}">
        <p15:presenceInfo xmlns:p15="http://schemas.microsoft.com/office/powerpoint/2012/main" userId="S::Richard.Allin@Berkshire.nhs.uk::feda722f-d556-4a92-a58e-279c634fff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768692"/>
    <a:srgbClr val="78BE20"/>
    <a:srgbClr val="41B6E6"/>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E6AD3F-5F76-481B-863D-5C95ADCD0217}" v="612" dt="2021-07-02T14:43:54.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129" d="100"/>
          <a:sy n="129" d="100"/>
        </p:scale>
        <p:origin x="186" y="396"/>
      </p:cViewPr>
      <p:guideLst>
        <p:guide orient="horz" pos="985"/>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Allin" userId="feda722f-d556-4a92-a58e-279c634fffad" providerId="ADAL" clId="{F6E6AD3F-5F76-481B-863D-5C95ADCD0217}"/>
    <pc:docChg chg="undo redo custSel modSld">
      <pc:chgData name="Richard Allin" userId="feda722f-d556-4a92-a58e-279c634fffad" providerId="ADAL" clId="{F6E6AD3F-5F76-481B-863D-5C95ADCD0217}" dt="2021-07-02T14:43:54.397" v="1006"/>
      <pc:docMkLst>
        <pc:docMk/>
      </pc:docMkLst>
      <pc:sldChg chg="modSp mod">
        <pc:chgData name="Richard Allin" userId="feda722f-d556-4a92-a58e-279c634fffad" providerId="ADAL" clId="{F6E6AD3F-5F76-481B-863D-5C95ADCD0217}" dt="2021-06-10T15:22:40.578" v="76" actId="1076"/>
        <pc:sldMkLst>
          <pc:docMk/>
          <pc:sldMk cId="2469644578" sldId="262"/>
        </pc:sldMkLst>
        <pc:spChg chg="mod">
          <ac:chgData name="Richard Allin" userId="feda722f-d556-4a92-a58e-279c634fffad" providerId="ADAL" clId="{F6E6AD3F-5F76-481B-863D-5C95ADCD0217}" dt="2021-06-10T15:22:21.805" v="71" actId="255"/>
          <ac:spMkLst>
            <pc:docMk/>
            <pc:sldMk cId="2469644578" sldId="262"/>
            <ac:spMk id="2" creationId="{00000000-0000-0000-0000-000000000000}"/>
          </ac:spMkLst>
        </pc:spChg>
        <pc:spChg chg="mod">
          <ac:chgData name="Richard Allin" userId="feda722f-d556-4a92-a58e-279c634fffad" providerId="ADAL" clId="{F6E6AD3F-5F76-481B-863D-5C95ADCD0217}" dt="2021-06-10T15:22:40.578" v="76" actId="1076"/>
          <ac:spMkLst>
            <pc:docMk/>
            <pc:sldMk cId="2469644578" sldId="262"/>
            <ac:spMk id="3" creationId="{00000000-0000-0000-0000-000000000000}"/>
          </ac:spMkLst>
        </pc:spChg>
      </pc:sldChg>
      <pc:sldChg chg="delSp modSp mod">
        <pc:chgData name="Richard Allin" userId="feda722f-d556-4a92-a58e-279c634fffad" providerId="ADAL" clId="{F6E6AD3F-5F76-481B-863D-5C95ADCD0217}" dt="2021-06-10T15:23:37.845" v="93" actId="1076"/>
        <pc:sldMkLst>
          <pc:docMk/>
          <pc:sldMk cId="3246529652" sldId="263"/>
        </pc:sldMkLst>
        <pc:spChg chg="mod">
          <ac:chgData name="Richard Allin" userId="feda722f-d556-4a92-a58e-279c634fffad" providerId="ADAL" clId="{F6E6AD3F-5F76-481B-863D-5C95ADCD0217}" dt="2021-06-10T15:23:37.845" v="93" actId="1076"/>
          <ac:spMkLst>
            <pc:docMk/>
            <pc:sldMk cId="3246529652" sldId="263"/>
            <ac:spMk id="2" creationId="{00000000-0000-0000-0000-000000000000}"/>
          </ac:spMkLst>
        </pc:spChg>
        <pc:spChg chg="del">
          <ac:chgData name="Richard Allin" userId="feda722f-d556-4a92-a58e-279c634fffad" providerId="ADAL" clId="{F6E6AD3F-5F76-481B-863D-5C95ADCD0217}" dt="2021-06-10T15:22:46.569" v="77"/>
          <ac:spMkLst>
            <pc:docMk/>
            <pc:sldMk cId="3246529652" sldId="263"/>
            <ac:spMk id="3" creationId="{00000000-0000-0000-0000-000000000000}"/>
          </ac:spMkLst>
        </pc:spChg>
        <pc:spChg chg="mod">
          <ac:chgData name="Richard Allin" userId="feda722f-d556-4a92-a58e-279c634fffad" providerId="ADAL" clId="{F6E6AD3F-5F76-481B-863D-5C95ADCD0217}" dt="2021-06-10T15:23:21.717" v="83" actId="1076"/>
          <ac:spMkLst>
            <pc:docMk/>
            <pc:sldMk cId="3246529652" sldId="263"/>
            <ac:spMk id="4" creationId="{6205B0E4-6703-46DC-8E3E-DEF6CC74F3E4}"/>
          </ac:spMkLst>
        </pc:spChg>
      </pc:sldChg>
      <pc:sldChg chg="modSp mod">
        <pc:chgData name="Richard Allin" userId="feda722f-d556-4a92-a58e-279c634fffad" providerId="ADAL" clId="{F6E6AD3F-5F76-481B-863D-5C95ADCD0217}" dt="2021-06-10T15:54:37.158" v="271" actId="12"/>
        <pc:sldMkLst>
          <pc:docMk/>
          <pc:sldMk cId="1903908321" sldId="264"/>
        </pc:sldMkLst>
        <pc:spChg chg="mod">
          <ac:chgData name="Richard Allin" userId="feda722f-d556-4a92-a58e-279c634fffad" providerId="ADAL" clId="{F6E6AD3F-5F76-481B-863D-5C95ADCD0217}" dt="2021-06-10T15:54:37.158" v="271" actId="12"/>
          <ac:spMkLst>
            <pc:docMk/>
            <pc:sldMk cId="1903908321" sldId="264"/>
            <ac:spMk id="3" creationId="{00000000-0000-0000-0000-000000000000}"/>
          </ac:spMkLst>
        </pc:spChg>
        <pc:spChg chg="mod">
          <ac:chgData name="Richard Allin" userId="feda722f-d556-4a92-a58e-279c634fffad" providerId="ADAL" clId="{F6E6AD3F-5F76-481B-863D-5C95ADCD0217}" dt="2021-06-10T15:54:14.182" v="260" actId="1076"/>
          <ac:spMkLst>
            <pc:docMk/>
            <pc:sldMk cId="1903908321" sldId="264"/>
            <ac:spMk id="5" creationId="{7AEAD6EA-F742-48A1-95DB-FB3ED5A486B3}"/>
          </ac:spMkLst>
        </pc:spChg>
      </pc:sldChg>
      <pc:sldChg chg="addSp modSp mod">
        <pc:chgData name="Richard Allin" userId="feda722f-d556-4a92-a58e-279c634fffad" providerId="ADAL" clId="{F6E6AD3F-5F76-481B-863D-5C95ADCD0217}" dt="2021-06-10T15:56:32.337" v="364" actId="207"/>
        <pc:sldMkLst>
          <pc:docMk/>
          <pc:sldMk cId="711375513" sldId="265"/>
        </pc:sldMkLst>
        <pc:spChg chg="mod">
          <ac:chgData name="Richard Allin" userId="feda722f-d556-4a92-a58e-279c634fffad" providerId="ADAL" clId="{F6E6AD3F-5F76-481B-863D-5C95ADCD0217}" dt="2021-06-10T15:56:00.766" v="296" actId="948"/>
          <ac:spMkLst>
            <pc:docMk/>
            <pc:sldMk cId="711375513" sldId="265"/>
            <ac:spMk id="3" creationId="{00000000-0000-0000-0000-000000000000}"/>
          </ac:spMkLst>
        </pc:spChg>
        <pc:spChg chg="add mod">
          <ac:chgData name="Richard Allin" userId="feda722f-d556-4a92-a58e-279c634fffad" providerId="ADAL" clId="{F6E6AD3F-5F76-481B-863D-5C95ADCD0217}" dt="2021-06-10T15:56:32.337" v="364" actId="207"/>
          <ac:spMkLst>
            <pc:docMk/>
            <pc:sldMk cId="711375513" sldId="265"/>
            <ac:spMk id="5" creationId="{94998F4A-A24E-4ED1-B51D-D86A93700222}"/>
          </ac:spMkLst>
        </pc:spChg>
      </pc:sldChg>
      <pc:sldChg chg="modSp mod">
        <pc:chgData name="Richard Allin" userId="feda722f-d556-4a92-a58e-279c634fffad" providerId="ADAL" clId="{F6E6AD3F-5F76-481B-863D-5C95ADCD0217}" dt="2021-06-10T15:57:16.820" v="378" actId="1076"/>
        <pc:sldMkLst>
          <pc:docMk/>
          <pc:sldMk cId="2841940259" sldId="266"/>
        </pc:sldMkLst>
        <pc:spChg chg="mod">
          <ac:chgData name="Richard Allin" userId="feda722f-d556-4a92-a58e-279c634fffad" providerId="ADAL" clId="{F6E6AD3F-5F76-481B-863D-5C95ADCD0217}" dt="2021-06-10T15:57:16.820" v="378" actId="1076"/>
          <ac:spMkLst>
            <pc:docMk/>
            <pc:sldMk cId="2841940259" sldId="266"/>
            <ac:spMk id="3" creationId="{00000000-0000-0000-0000-000000000000}"/>
          </ac:spMkLst>
        </pc:spChg>
        <pc:spChg chg="mod">
          <ac:chgData name="Richard Allin" userId="feda722f-d556-4a92-a58e-279c634fffad" providerId="ADAL" clId="{F6E6AD3F-5F76-481B-863D-5C95ADCD0217}" dt="2021-06-10T15:56:42.535" v="367" actId="1076"/>
          <ac:spMkLst>
            <pc:docMk/>
            <pc:sldMk cId="2841940259" sldId="266"/>
            <ac:spMk id="4" creationId="{EA50ED08-0428-4BB6-8F7E-6BC5C7EF916E}"/>
          </ac:spMkLst>
        </pc:spChg>
      </pc:sldChg>
      <pc:sldChg chg="modSp mod modAnim">
        <pc:chgData name="Richard Allin" userId="feda722f-d556-4a92-a58e-279c634fffad" providerId="ADAL" clId="{F6E6AD3F-5F76-481B-863D-5C95ADCD0217}" dt="2021-07-02T14:43:40.848" v="988"/>
        <pc:sldMkLst>
          <pc:docMk/>
          <pc:sldMk cId="1787806444" sldId="268"/>
        </pc:sldMkLst>
        <pc:spChg chg="mod">
          <ac:chgData name="Richard Allin" userId="feda722f-d556-4a92-a58e-279c634fffad" providerId="ADAL" clId="{F6E6AD3F-5F76-481B-863D-5C95ADCD0217}" dt="2021-06-10T16:01:51.756" v="540" actId="255"/>
          <ac:spMkLst>
            <pc:docMk/>
            <pc:sldMk cId="1787806444" sldId="268"/>
            <ac:spMk id="3" creationId="{00000000-0000-0000-0000-000000000000}"/>
          </ac:spMkLst>
        </pc:spChg>
        <pc:spChg chg="mod">
          <ac:chgData name="Richard Allin" userId="feda722f-d556-4a92-a58e-279c634fffad" providerId="ADAL" clId="{F6E6AD3F-5F76-481B-863D-5C95ADCD0217}" dt="2021-06-10T15:58:50.233" v="435" actId="1076"/>
          <ac:spMkLst>
            <pc:docMk/>
            <pc:sldMk cId="1787806444" sldId="268"/>
            <ac:spMk id="4" creationId="{247D9424-EBD1-41E2-BDF2-5FEBCCEF9D40}"/>
          </ac:spMkLst>
        </pc:spChg>
      </pc:sldChg>
      <pc:sldChg chg="delSp modSp mod">
        <pc:chgData name="Richard Allin" userId="feda722f-d556-4a92-a58e-279c634fffad" providerId="ADAL" clId="{F6E6AD3F-5F76-481B-863D-5C95ADCD0217}" dt="2021-06-10T16:08:19.805" v="945" actId="20577"/>
        <pc:sldMkLst>
          <pc:docMk/>
          <pc:sldMk cId="571866639" sldId="270"/>
        </pc:sldMkLst>
        <pc:spChg chg="del">
          <ac:chgData name="Richard Allin" userId="feda722f-d556-4a92-a58e-279c634fffad" providerId="ADAL" clId="{F6E6AD3F-5F76-481B-863D-5C95ADCD0217}" dt="2021-06-10T15:28:45.328" v="194"/>
          <ac:spMkLst>
            <pc:docMk/>
            <pc:sldMk cId="571866639" sldId="270"/>
            <ac:spMk id="2" creationId="{00000000-0000-0000-0000-000000000000}"/>
          </ac:spMkLst>
        </pc:spChg>
        <pc:spChg chg="mod">
          <ac:chgData name="Richard Allin" userId="feda722f-d556-4a92-a58e-279c634fffad" providerId="ADAL" clId="{F6E6AD3F-5F76-481B-863D-5C95ADCD0217}" dt="2021-06-10T16:08:19.805" v="945" actId="20577"/>
          <ac:spMkLst>
            <pc:docMk/>
            <pc:sldMk cId="571866639" sldId="270"/>
            <ac:spMk id="3" creationId="{00000000-0000-0000-0000-000000000000}"/>
          </ac:spMkLst>
        </pc:spChg>
        <pc:spChg chg="mod">
          <ac:chgData name="Richard Allin" userId="feda722f-d556-4a92-a58e-279c634fffad" providerId="ADAL" clId="{F6E6AD3F-5F76-481B-863D-5C95ADCD0217}" dt="2021-06-10T16:07:41.702" v="930" actId="2711"/>
          <ac:spMkLst>
            <pc:docMk/>
            <pc:sldMk cId="571866639" sldId="270"/>
            <ac:spMk id="5" creationId="{C9903D27-0876-4824-9903-B90091915EDA}"/>
          </ac:spMkLst>
        </pc:spChg>
      </pc:sldChg>
      <pc:sldChg chg="modSp mod modAnim">
        <pc:chgData name="Richard Allin" userId="feda722f-d556-4a92-a58e-279c634fffad" providerId="ADAL" clId="{F6E6AD3F-5F76-481B-863D-5C95ADCD0217}" dt="2021-07-02T14:42:44.100" v="950" actId="255"/>
        <pc:sldMkLst>
          <pc:docMk/>
          <pc:sldMk cId="4220253145" sldId="275"/>
        </pc:sldMkLst>
        <pc:spChg chg="mod">
          <ac:chgData name="Richard Allin" userId="feda722f-d556-4a92-a58e-279c634fffad" providerId="ADAL" clId="{F6E6AD3F-5F76-481B-863D-5C95ADCD0217}" dt="2021-06-10T15:24:31.351" v="139" actId="1076"/>
          <ac:spMkLst>
            <pc:docMk/>
            <pc:sldMk cId="4220253145" sldId="275"/>
            <ac:spMk id="3" creationId="{00000000-0000-0000-0000-000000000000}"/>
          </ac:spMkLst>
        </pc:spChg>
        <pc:spChg chg="mod">
          <ac:chgData name="Richard Allin" userId="feda722f-d556-4a92-a58e-279c634fffad" providerId="ADAL" clId="{F6E6AD3F-5F76-481B-863D-5C95ADCD0217}" dt="2021-07-02T14:42:44.100" v="950" actId="255"/>
          <ac:spMkLst>
            <pc:docMk/>
            <pc:sldMk cId="4220253145" sldId="275"/>
            <ac:spMk id="6" creationId="{D2ABEA65-B7F6-421D-B3FA-C1825C3F79B1}"/>
          </ac:spMkLst>
        </pc:spChg>
      </pc:sldChg>
      <pc:sldChg chg="modSp mod modAnim">
        <pc:chgData name="Richard Allin" userId="feda722f-d556-4a92-a58e-279c634fffad" providerId="ADAL" clId="{F6E6AD3F-5F76-481B-863D-5C95ADCD0217}" dt="2021-07-02T14:42:56.823" v="958"/>
        <pc:sldMkLst>
          <pc:docMk/>
          <pc:sldMk cId="830253401" sldId="276"/>
        </pc:sldMkLst>
        <pc:spChg chg="mod">
          <ac:chgData name="Richard Allin" userId="feda722f-d556-4a92-a58e-279c634fffad" providerId="ADAL" clId="{F6E6AD3F-5F76-481B-863D-5C95ADCD0217}" dt="2021-06-10T15:25:58.428" v="177" actId="20577"/>
          <ac:spMkLst>
            <pc:docMk/>
            <pc:sldMk cId="830253401" sldId="276"/>
            <ac:spMk id="3" creationId="{00000000-0000-0000-0000-000000000000}"/>
          </ac:spMkLst>
        </pc:spChg>
        <pc:spChg chg="mod">
          <ac:chgData name="Richard Allin" userId="feda722f-d556-4a92-a58e-279c634fffad" providerId="ADAL" clId="{F6E6AD3F-5F76-481B-863D-5C95ADCD0217}" dt="2021-07-02T14:42:53.480" v="951" actId="255"/>
          <ac:spMkLst>
            <pc:docMk/>
            <pc:sldMk cId="830253401" sldId="276"/>
            <ac:spMk id="4" creationId="{893E5DB6-0295-4720-A2A9-3C3E9E7A00BF}"/>
          </ac:spMkLst>
        </pc:spChg>
      </pc:sldChg>
      <pc:sldChg chg="modSp mod modAnim addCm delCm">
        <pc:chgData name="Richard Allin" userId="feda722f-d556-4a92-a58e-279c634fffad" providerId="ADAL" clId="{F6E6AD3F-5F76-481B-863D-5C95ADCD0217}" dt="2021-07-02T14:43:08.769" v="961"/>
        <pc:sldMkLst>
          <pc:docMk/>
          <pc:sldMk cId="752580706" sldId="277"/>
        </pc:sldMkLst>
        <pc:spChg chg="mod">
          <ac:chgData name="Richard Allin" userId="feda722f-d556-4a92-a58e-279c634fffad" providerId="ADAL" clId="{F6E6AD3F-5F76-481B-863D-5C95ADCD0217}" dt="2021-06-10T15:26:25.184" v="181" actId="1076"/>
          <ac:spMkLst>
            <pc:docMk/>
            <pc:sldMk cId="752580706" sldId="277"/>
            <ac:spMk id="2" creationId="{00000000-0000-0000-0000-000000000000}"/>
          </ac:spMkLst>
        </pc:spChg>
        <pc:spChg chg="mod">
          <ac:chgData name="Richard Allin" userId="feda722f-d556-4a92-a58e-279c634fffad" providerId="ADAL" clId="{F6E6AD3F-5F76-481B-863D-5C95ADCD0217}" dt="2021-06-10T15:26:55.064" v="193" actId="20577"/>
          <ac:spMkLst>
            <pc:docMk/>
            <pc:sldMk cId="752580706" sldId="277"/>
            <ac:spMk id="3" creationId="{00000000-0000-0000-0000-000000000000}"/>
          </ac:spMkLst>
        </pc:spChg>
      </pc:sldChg>
      <pc:sldChg chg="delSp modSp mod modAnim">
        <pc:chgData name="Richard Allin" userId="feda722f-d556-4a92-a58e-279c634fffad" providerId="ADAL" clId="{F6E6AD3F-5F76-481B-863D-5C95ADCD0217}" dt="2021-07-02T14:43:36.129" v="982"/>
        <pc:sldMkLst>
          <pc:docMk/>
          <pc:sldMk cId="2595110529" sldId="278"/>
        </pc:sldMkLst>
        <pc:spChg chg="del">
          <ac:chgData name="Richard Allin" userId="feda722f-d556-4a92-a58e-279c634fffad" providerId="ADAL" clId="{F6E6AD3F-5F76-481B-863D-5C95ADCD0217}" dt="2021-06-10T15:28:45.328" v="194"/>
          <ac:spMkLst>
            <pc:docMk/>
            <pc:sldMk cId="2595110529" sldId="278"/>
            <ac:spMk id="2" creationId="{00000000-0000-0000-0000-000000000000}"/>
          </ac:spMkLst>
        </pc:spChg>
        <pc:spChg chg="mod">
          <ac:chgData name="Richard Allin" userId="feda722f-d556-4a92-a58e-279c634fffad" providerId="ADAL" clId="{F6E6AD3F-5F76-481B-863D-5C95ADCD0217}" dt="2021-06-10T15:58:37.962" v="433" actId="14100"/>
          <ac:spMkLst>
            <pc:docMk/>
            <pc:sldMk cId="2595110529" sldId="278"/>
            <ac:spMk id="3" creationId="{00000000-0000-0000-0000-000000000000}"/>
          </ac:spMkLst>
        </pc:spChg>
        <pc:spChg chg="mod">
          <ac:chgData name="Richard Allin" userId="feda722f-d556-4a92-a58e-279c634fffad" providerId="ADAL" clId="{F6E6AD3F-5F76-481B-863D-5C95ADCD0217}" dt="2021-06-10T15:57:32.172" v="381" actId="255"/>
          <ac:spMkLst>
            <pc:docMk/>
            <pc:sldMk cId="2595110529" sldId="278"/>
            <ac:spMk id="5" creationId="{FB5B5BC5-0D8C-416E-8B3B-5154E643B433}"/>
          </ac:spMkLst>
        </pc:spChg>
      </pc:sldChg>
      <pc:sldChg chg="modSp mod">
        <pc:chgData name="Richard Allin" userId="feda722f-d556-4a92-a58e-279c634fffad" providerId="ADAL" clId="{F6E6AD3F-5F76-481B-863D-5C95ADCD0217}" dt="2021-06-10T16:05:41.601" v="712" actId="12"/>
        <pc:sldMkLst>
          <pc:docMk/>
          <pc:sldMk cId="3904793442" sldId="281"/>
        </pc:sldMkLst>
        <pc:spChg chg="mod">
          <ac:chgData name="Richard Allin" userId="feda722f-d556-4a92-a58e-279c634fffad" providerId="ADAL" clId="{F6E6AD3F-5F76-481B-863D-5C95ADCD0217}" dt="2021-06-10T16:05:41.601" v="712" actId="12"/>
          <ac:spMkLst>
            <pc:docMk/>
            <pc:sldMk cId="3904793442" sldId="281"/>
            <ac:spMk id="2" creationId="{00000000-0000-0000-0000-000000000000}"/>
          </ac:spMkLst>
        </pc:spChg>
        <pc:spChg chg="mod">
          <ac:chgData name="Richard Allin" userId="feda722f-d556-4a92-a58e-279c634fffad" providerId="ADAL" clId="{F6E6AD3F-5F76-481B-863D-5C95ADCD0217}" dt="2021-06-10T16:05:21.918" v="707" actId="1076"/>
          <ac:spMkLst>
            <pc:docMk/>
            <pc:sldMk cId="3904793442" sldId="281"/>
            <ac:spMk id="3" creationId="{E7B0E57E-6F13-49FA-BF47-999C7D9AE0F9}"/>
          </ac:spMkLst>
        </pc:spChg>
      </pc:sldChg>
      <pc:sldChg chg="addSp modSp mod modAnim">
        <pc:chgData name="Richard Allin" userId="feda722f-d556-4a92-a58e-279c634fffad" providerId="ADAL" clId="{F6E6AD3F-5F76-481B-863D-5C95ADCD0217}" dt="2021-07-02T14:43:54.397" v="1006"/>
        <pc:sldMkLst>
          <pc:docMk/>
          <pc:sldMk cId="586344188" sldId="282"/>
        </pc:sldMkLst>
        <pc:spChg chg="mod">
          <ac:chgData name="Richard Allin" userId="feda722f-d556-4a92-a58e-279c634fffad" providerId="ADAL" clId="{F6E6AD3F-5F76-481B-863D-5C95ADCD0217}" dt="2021-06-10T16:06:50.385" v="761" actId="20577"/>
          <ac:spMkLst>
            <pc:docMk/>
            <pc:sldMk cId="586344188" sldId="282"/>
            <ac:spMk id="2" creationId="{00000000-0000-0000-0000-000000000000}"/>
          </ac:spMkLst>
        </pc:spChg>
        <pc:spChg chg="mod">
          <ac:chgData name="Richard Allin" userId="feda722f-d556-4a92-a58e-279c634fffad" providerId="ADAL" clId="{F6E6AD3F-5F76-481B-863D-5C95ADCD0217}" dt="2021-06-10T16:05:53.462" v="713" actId="255"/>
          <ac:spMkLst>
            <pc:docMk/>
            <pc:sldMk cId="586344188" sldId="282"/>
            <ac:spMk id="3" creationId="{49C0C3BB-9ECD-48A9-9BDF-1CBA95BA6D48}"/>
          </ac:spMkLst>
        </pc:spChg>
        <pc:spChg chg="add mod">
          <ac:chgData name="Richard Allin" userId="feda722f-d556-4a92-a58e-279c634fffad" providerId="ADAL" clId="{F6E6AD3F-5F76-481B-863D-5C95ADCD0217}" dt="2021-06-10T16:07:33.770" v="928" actId="14100"/>
          <ac:spMkLst>
            <pc:docMk/>
            <pc:sldMk cId="586344188" sldId="282"/>
            <ac:spMk id="5" creationId="{E144E37B-15D4-4A3C-AC73-B80A2EBC13AC}"/>
          </ac:spMkLst>
        </pc:spChg>
      </pc:sldChg>
      <pc:sldChg chg="addSp delSp modSp mod modAnim">
        <pc:chgData name="Richard Allin" userId="feda722f-d556-4a92-a58e-279c634fffad" providerId="ADAL" clId="{F6E6AD3F-5F76-481B-863D-5C95ADCD0217}" dt="2021-07-02T14:43:44.518" v="992"/>
        <pc:sldMkLst>
          <pc:docMk/>
          <pc:sldMk cId="2695691238" sldId="283"/>
        </pc:sldMkLst>
        <pc:spChg chg="mod">
          <ac:chgData name="Richard Allin" userId="feda722f-d556-4a92-a58e-279c634fffad" providerId="ADAL" clId="{F6E6AD3F-5F76-481B-863D-5C95ADCD0217}" dt="2021-06-10T16:03:55.133" v="633" actId="6549"/>
          <ac:spMkLst>
            <pc:docMk/>
            <pc:sldMk cId="2695691238" sldId="283"/>
            <ac:spMk id="2" creationId="{00000000-0000-0000-0000-000000000000}"/>
          </ac:spMkLst>
        </pc:spChg>
        <pc:spChg chg="add del mod">
          <ac:chgData name="Richard Allin" userId="feda722f-d556-4a92-a58e-279c634fffad" providerId="ADAL" clId="{F6E6AD3F-5F76-481B-863D-5C95ADCD0217}" dt="2021-06-10T16:02:11.707" v="542" actId="478"/>
          <ac:spMkLst>
            <pc:docMk/>
            <pc:sldMk cId="2695691238" sldId="283"/>
            <ac:spMk id="4" creationId="{38BF2460-10DE-449A-9BAF-F78CD37CE401}"/>
          </ac:spMkLst>
        </pc:spChg>
        <pc:spChg chg="add mod">
          <ac:chgData name="Richard Allin" userId="feda722f-d556-4a92-a58e-279c634fffad" providerId="ADAL" clId="{F6E6AD3F-5F76-481B-863D-5C95ADCD0217}" dt="2021-06-10T16:02:27.388" v="581" actId="6549"/>
          <ac:spMkLst>
            <pc:docMk/>
            <pc:sldMk cId="2695691238" sldId="283"/>
            <ac:spMk id="5" creationId="{9F048331-3C1C-4877-A2C3-9EFB19E37909}"/>
          </ac:spMkLst>
        </pc:spChg>
      </pc:sldChg>
      <pc:sldChg chg="delSp modSp mod">
        <pc:chgData name="Richard Allin" userId="feda722f-d556-4a92-a58e-279c634fffad" providerId="ADAL" clId="{F6E6AD3F-5F76-481B-863D-5C95ADCD0217}" dt="2021-06-10T16:05:11.490" v="704" actId="1076"/>
        <pc:sldMkLst>
          <pc:docMk/>
          <pc:sldMk cId="1499554690" sldId="284"/>
        </pc:sldMkLst>
        <pc:spChg chg="del">
          <ac:chgData name="Richard Allin" userId="feda722f-d556-4a92-a58e-279c634fffad" providerId="ADAL" clId="{F6E6AD3F-5F76-481B-863D-5C95ADCD0217}" dt="2021-06-10T15:28:45.328" v="194"/>
          <ac:spMkLst>
            <pc:docMk/>
            <pc:sldMk cId="1499554690" sldId="284"/>
            <ac:spMk id="3" creationId="{00000000-0000-0000-0000-000000000000}"/>
          </ac:spMkLst>
        </pc:spChg>
        <pc:spChg chg="mod">
          <ac:chgData name="Richard Allin" userId="feda722f-d556-4a92-a58e-279c634fffad" providerId="ADAL" clId="{F6E6AD3F-5F76-481B-863D-5C95ADCD0217}" dt="2021-06-10T16:05:11.490" v="704" actId="1076"/>
          <ac:spMkLst>
            <pc:docMk/>
            <pc:sldMk cId="1499554690" sldId="284"/>
            <ac:spMk id="4" creationId="{87419F81-D0E2-4993-A13D-85E1AC3A49D3}"/>
          </ac:spMkLst>
        </pc:spChg>
        <pc:spChg chg="mod">
          <ac:chgData name="Richard Allin" userId="feda722f-d556-4a92-a58e-279c634fffad" providerId="ADAL" clId="{F6E6AD3F-5F76-481B-863D-5C95ADCD0217}" dt="2021-06-10T16:04:39.361" v="655" actId="1076"/>
          <ac:spMkLst>
            <pc:docMk/>
            <pc:sldMk cId="1499554690" sldId="284"/>
            <ac:spMk id="6" creationId="{52A073A0-BDBF-4FDC-8687-EA49DD77E2AB}"/>
          </ac:spMkLst>
        </pc:spChg>
      </pc:sldChg>
      <pc:sldChg chg="delSp modSp mod modAnim">
        <pc:chgData name="Richard Allin" userId="feda722f-d556-4a92-a58e-279c634fffad" providerId="ADAL" clId="{F6E6AD3F-5F76-481B-863D-5C95ADCD0217}" dt="2021-07-02T14:43:49.065" v="998"/>
        <pc:sldMkLst>
          <pc:docMk/>
          <pc:sldMk cId="2714763901" sldId="287"/>
        </pc:sldMkLst>
        <pc:spChg chg="del">
          <ac:chgData name="Richard Allin" userId="feda722f-d556-4a92-a58e-279c634fffad" providerId="ADAL" clId="{F6E6AD3F-5F76-481B-863D-5C95ADCD0217}" dt="2021-06-10T15:28:45.328" v="194"/>
          <ac:spMkLst>
            <pc:docMk/>
            <pc:sldMk cId="2714763901" sldId="287"/>
            <ac:spMk id="3" creationId="{00000000-0000-0000-0000-000000000000}"/>
          </ac:spMkLst>
        </pc:spChg>
        <pc:spChg chg="mod">
          <ac:chgData name="Richard Allin" userId="feda722f-d556-4a92-a58e-279c634fffad" providerId="ADAL" clId="{F6E6AD3F-5F76-481B-863D-5C95ADCD0217}" dt="2021-06-10T16:04:28.960" v="653" actId="1076"/>
          <ac:spMkLst>
            <pc:docMk/>
            <pc:sldMk cId="2714763901" sldId="287"/>
            <ac:spMk id="4" creationId="{CD63041E-2F14-4E20-B597-417EFFEEEF5D}"/>
          </ac:spMkLst>
        </pc:spChg>
        <pc:spChg chg="mod">
          <ac:chgData name="Richard Allin" userId="feda722f-d556-4a92-a58e-279c634fffad" providerId="ADAL" clId="{F6E6AD3F-5F76-481B-863D-5C95ADCD0217}" dt="2021-06-10T16:03:58.291" v="635" actId="14100"/>
          <ac:spMkLst>
            <pc:docMk/>
            <pc:sldMk cId="2714763901" sldId="287"/>
            <ac:spMk id="6" creationId="{A06C6BDE-D44A-4C56-98B6-AE511B3E217C}"/>
          </ac:spMkLst>
        </pc:spChg>
      </pc:sldChg>
      <pc:sldChg chg="modSp mod modAnim">
        <pc:chgData name="Richard Allin" userId="feda722f-d556-4a92-a58e-279c634fffad" providerId="ADAL" clId="{F6E6AD3F-5F76-481B-863D-5C95ADCD0217}" dt="2021-07-02T14:43:26.527" v="967"/>
        <pc:sldMkLst>
          <pc:docMk/>
          <pc:sldMk cId="2077638351" sldId="289"/>
        </pc:sldMkLst>
        <pc:spChg chg="mod">
          <ac:chgData name="Richard Allin" userId="feda722f-d556-4a92-a58e-279c634fffad" providerId="ADAL" clId="{F6E6AD3F-5F76-481B-863D-5C95ADCD0217}" dt="2021-07-02T14:43:24.050" v="963" actId="255"/>
          <ac:spMkLst>
            <pc:docMk/>
            <pc:sldMk cId="2077638351" sldId="289"/>
            <ac:spMk id="2" creationId="{00000000-0000-0000-0000-000000000000}"/>
          </ac:spMkLst>
        </pc:spChg>
        <pc:spChg chg="mod">
          <ac:chgData name="Richard Allin" userId="feda722f-d556-4a92-a58e-279c634fffad" providerId="ADAL" clId="{F6E6AD3F-5F76-481B-863D-5C95ADCD0217}" dt="2021-06-10T15:53:52.659" v="256" actId="1076"/>
          <ac:spMkLst>
            <pc:docMk/>
            <pc:sldMk cId="2077638351" sldId="289"/>
            <ac:spMk id="3" creationId="{00000000-0000-0000-0000-000000000000}"/>
          </ac:spMkLst>
        </pc:spChg>
      </pc:sldChg>
      <pc:sldChg chg="modSp mod modAnim">
        <pc:chgData name="Richard Allin" userId="feda722f-d556-4a92-a58e-279c634fffad" providerId="ADAL" clId="{F6E6AD3F-5F76-481B-863D-5C95ADCD0217}" dt="2021-07-02T14:43:29.724" v="972"/>
        <pc:sldMkLst>
          <pc:docMk/>
          <pc:sldMk cId="3492738573" sldId="290"/>
        </pc:sldMkLst>
        <pc:spChg chg="mod">
          <ac:chgData name="Richard Allin" userId="feda722f-d556-4a92-a58e-279c634fffad" providerId="ADAL" clId="{F6E6AD3F-5F76-481B-863D-5C95ADCD0217}" dt="2021-06-10T15:54:05.878" v="258" actId="20577"/>
          <ac:spMkLst>
            <pc:docMk/>
            <pc:sldMk cId="3492738573" sldId="290"/>
            <ac:spMk id="3" creationId="{00000000-0000-0000-0000-000000000000}"/>
          </ac:spMkLst>
        </pc:spChg>
        <pc:spChg chg="mod">
          <ac:chgData name="Richard Allin" userId="feda722f-d556-4a92-a58e-279c634fffad" providerId="ADAL" clId="{F6E6AD3F-5F76-481B-863D-5C95ADCD0217}" dt="2021-06-10T15:53:43.868" v="253" actId="1076"/>
          <ac:spMkLst>
            <pc:docMk/>
            <pc:sldMk cId="3492738573" sldId="290"/>
            <ac:spMk id="5" creationId="{60439FBA-4E19-4140-A5F3-EE180B785C43}"/>
          </ac:spMkLst>
        </pc:spChg>
      </pc:sldChg>
      <pc:sldChg chg="modSp mod">
        <pc:chgData name="Richard Allin" userId="feda722f-d556-4a92-a58e-279c634fffad" providerId="ADAL" clId="{F6E6AD3F-5F76-481B-863D-5C95ADCD0217}" dt="2021-07-02T14:43:17.286" v="962" actId="255"/>
        <pc:sldMkLst>
          <pc:docMk/>
          <pc:sldMk cId="3342841642" sldId="291"/>
        </pc:sldMkLst>
        <pc:spChg chg="mod">
          <ac:chgData name="Richard Allin" userId="feda722f-d556-4a92-a58e-279c634fffad" providerId="ADAL" clId="{F6E6AD3F-5F76-481B-863D-5C95ADCD0217}" dt="2021-07-02T14:43:17.286" v="962" actId="255"/>
          <ac:spMkLst>
            <pc:docMk/>
            <pc:sldMk cId="3342841642" sldId="291"/>
            <ac:spMk id="2" creationId="{00000000-0000-0000-0000-000000000000}"/>
          </ac:spMkLst>
        </pc:spChg>
        <pc:spChg chg="mod">
          <ac:chgData name="Richard Allin" userId="feda722f-d556-4a92-a58e-279c634fffad" providerId="ADAL" clId="{F6E6AD3F-5F76-481B-863D-5C95ADCD0217}" dt="2021-06-10T15:29:44.983" v="230" actId="20577"/>
          <ac:spMkLst>
            <pc:docMk/>
            <pc:sldMk cId="3342841642" sldId="291"/>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D1A715-D1F6-48AF-B72E-DFA7B505F7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2C6DF73-3D36-4CA6-AA46-3170F1FF9A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48795D-4481-432F-8855-3AF62738EFEB}" type="datetimeFigureOut">
              <a:rPr lang="en-GB" smtClean="0"/>
              <a:t>02/07/2021</a:t>
            </a:fld>
            <a:endParaRPr lang="en-GB"/>
          </a:p>
        </p:txBody>
      </p:sp>
      <p:sp>
        <p:nvSpPr>
          <p:cNvPr id="4" name="Footer Placeholder 3">
            <a:extLst>
              <a:ext uri="{FF2B5EF4-FFF2-40B4-BE49-F238E27FC236}">
                <a16:creationId xmlns:a16="http://schemas.microsoft.com/office/drawing/2014/main" id="{22A1BA1F-51A8-46F7-94E5-00EC7A9AC6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AFBCF57-61CF-438E-A0ED-ABEC039650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9DADFA-0BD8-474F-93C7-20290C40B158}" type="slidenum">
              <a:rPr lang="en-GB" smtClean="0"/>
              <a:t>‹#›</a:t>
            </a:fld>
            <a:endParaRPr lang="en-GB"/>
          </a:p>
        </p:txBody>
      </p:sp>
    </p:spTree>
    <p:extLst>
      <p:ext uri="{BB962C8B-B14F-4D97-AF65-F5344CB8AC3E}">
        <p14:creationId xmlns:p14="http://schemas.microsoft.com/office/powerpoint/2010/main" val="4261172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28193-096D-45C0-A515-6EB1768808B7}" type="datetimeFigureOut">
              <a:rPr lang="en-GB" smtClean="0"/>
              <a:t>02/07/2021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E67ECC-1D2D-406B-B298-FD6FE3A77256}" type="slidenum">
              <a:rPr lang="en-GB" smtClean="0"/>
              <a:t>‹#›</a:t>
            </a:fld>
            <a:endParaRPr lang="en-GB"/>
          </a:p>
        </p:txBody>
      </p:sp>
    </p:spTree>
    <p:extLst>
      <p:ext uri="{BB962C8B-B14F-4D97-AF65-F5344CB8AC3E}">
        <p14:creationId xmlns:p14="http://schemas.microsoft.com/office/powerpoint/2010/main" val="330253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t>Now I’m going to tell you the Statutory/ Dictionary definition of Capacity:</a:t>
            </a:r>
          </a:p>
          <a:p>
            <a:pPr eaLnBrk="1" hangingPunct="1"/>
            <a:endParaRPr lang="en-GB" altLang="en-US" dirty="0"/>
          </a:p>
          <a:p>
            <a:pPr eaLnBrk="1" hangingPunct="1"/>
            <a:r>
              <a:rPr lang="en-GB" altLang="en-US" dirty="0"/>
              <a:t>(read out)</a:t>
            </a:r>
          </a:p>
          <a:p>
            <a:pPr eaLnBrk="1" hangingPunct="1"/>
            <a:endParaRPr lang="en-GB" altLang="en-US" dirty="0"/>
          </a:p>
          <a:p>
            <a:pPr eaLnBrk="1" hangingPunct="1"/>
            <a:r>
              <a:rPr lang="en-GB" altLang="en-US" dirty="0"/>
              <a:t>So in normal terms that means that someone will be judged in relation to their capacity at the time they are making that specific decision.  There is no longer a black and white approach to capacity, which there used to be. Previously (before Mental Capacity Act 2005) you were either deemed capable or incapable of making decisions – regardless of how the persons capacity fluctuated. Now it is accepted that in fact capacity can change and vary – a person who lacks capacity can still have lucid moments.</a:t>
            </a:r>
          </a:p>
          <a:p>
            <a:pPr eaLnBrk="1" hangingPunct="1"/>
            <a:endParaRPr lang="en-GB" altLang="en-US" dirty="0"/>
          </a:p>
          <a:p>
            <a:pPr eaLnBrk="1" hangingPunct="1"/>
            <a:r>
              <a:rPr lang="en-GB" altLang="en-US" dirty="0"/>
              <a:t>So it is </a:t>
            </a:r>
            <a:r>
              <a:rPr lang="en-GB" altLang="en-US" b="1" dirty="0"/>
              <a:t>Time specific </a:t>
            </a:r>
            <a:r>
              <a:rPr lang="en-GB" altLang="en-US" dirty="0"/>
              <a:t>– capacity relates to a specific moment in time and may change over time  (capacity fluctuates – temporary or long term, improves or deteriorates)</a:t>
            </a:r>
          </a:p>
          <a:p>
            <a:pPr eaLnBrk="1" hangingPunct="1"/>
            <a:endParaRPr lang="en-GB" altLang="en-US" dirty="0"/>
          </a:p>
          <a:p>
            <a:pPr eaLnBrk="1" hangingPunct="1"/>
            <a:r>
              <a:rPr lang="en-GB" altLang="en-US" dirty="0"/>
              <a:t>Not only is the test time specific it is also </a:t>
            </a:r>
            <a:r>
              <a:rPr lang="en-GB" altLang="en-US" b="1" dirty="0"/>
              <a:t>Decision specific </a:t>
            </a:r>
            <a:r>
              <a:rPr lang="en-GB" altLang="en-US" dirty="0"/>
              <a:t>– capacity relates to a specific decision and may vary depending on the decision.  For example Mavis might be able to make a decision as to whether she is happy for Doris to look after her pot plants whilst she is in hospital fairly easily. But she may not be capable of making a decision to re-invest her finances in an offshore trust (which would involve technical, legal, taxation appreciation as well as fluctuating markets). </a:t>
            </a:r>
          </a:p>
          <a:p>
            <a:pPr eaLnBrk="1" hangingPunct="1"/>
            <a:endParaRPr lang="en-GB" altLang="en-US" dirty="0"/>
          </a:p>
          <a:p>
            <a:pPr eaLnBrk="1" hangingPunct="1"/>
            <a:r>
              <a:rPr lang="en-GB" altLang="en-US" b="1" dirty="0"/>
              <a:t>Impairment / Disturbance </a:t>
            </a:r>
            <a:r>
              <a:rPr lang="en-GB" altLang="en-US" dirty="0"/>
              <a:t>– gateway to the act</a:t>
            </a:r>
          </a:p>
          <a:p>
            <a:pPr eaLnBrk="1" hangingPunct="1"/>
            <a:r>
              <a:rPr lang="en-GB" altLang="en-US" b="1" dirty="0"/>
              <a:t>Not </a:t>
            </a:r>
            <a:r>
              <a:rPr lang="en-GB" altLang="en-US" dirty="0"/>
              <a:t>solely based on appearance, age, behaviour or condition </a:t>
            </a:r>
          </a:p>
          <a:p>
            <a:endParaRPr lang="en-GB" dirty="0"/>
          </a:p>
        </p:txBody>
      </p:sp>
      <p:sp>
        <p:nvSpPr>
          <p:cNvPr id="4" name="Slide Number Placeholder 3"/>
          <p:cNvSpPr>
            <a:spLocks noGrp="1"/>
          </p:cNvSpPr>
          <p:nvPr>
            <p:ph type="sldNum" sz="quarter" idx="10"/>
          </p:nvPr>
        </p:nvSpPr>
        <p:spPr/>
        <p:txBody>
          <a:bodyPr/>
          <a:lstStyle/>
          <a:p>
            <a:fld id="{8C6B69BF-F19F-416A-B85B-E39C4203ED84}" type="slidenum">
              <a:rPr lang="en-GB" smtClean="0"/>
              <a:t>3</a:t>
            </a:fld>
            <a:endParaRPr lang="en-GB"/>
          </a:p>
        </p:txBody>
      </p:sp>
    </p:spTree>
    <p:extLst>
      <p:ext uri="{BB962C8B-B14F-4D97-AF65-F5344CB8AC3E}">
        <p14:creationId xmlns:p14="http://schemas.microsoft.com/office/powerpoint/2010/main" val="546368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I mentioned previously that it is no longer possible to create an EPOA, the reason for this is that a new regime was brought into effect from 1</a:t>
            </a:r>
            <a:r>
              <a:rPr lang="en-GB" altLang="en-US" baseline="30000" dirty="0"/>
              <a:t>st</a:t>
            </a:r>
            <a:r>
              <a:rPr lang="en-GB" altLang="en-US" dirty="0"/>
              <a:t> October 2007, called Lasting Powers of Attorney.</a:t>
            </a:r>
          </a:p>
          <a:p>
            <a:endParaRPr lang="en-GB" altLang="en-US" dirty="0"/>
          </a:p>
          <a:p>
            <a:r>
              <a:rPr lang="en-GB" altLang="en-US" dirty="0"/>
              <a:t>Like the old-style EPOA, the 1</a:t>
            </a:r>
            <a:r>
              <a:rPr lang="en-GB" altLang="en-US" baseline="30000" dirty="0"/>
              <a:t>st</a:t>
            </a:r>
            <a:r>
              <a:rPr lang="en-GB" altLang="en-US" dirty="0"/>
              <a:t> type of LPA gives the Attorney powers over the person giving the powers property and affairs (e.g. collecting benefits, dealing with shares, writing cheques </a:t>
            </a:r>
            <a:r>
              <a:rPr lang="en-GB" altLang="en-US" dirty="0" err="1"/>
              <a:t>etc</a:t>
            </a:r>
            <a:r>
              <a:rPr lang="en-GB" altLang="en-US" dirty="0"/>
              <a:t>).</a:t>
            </a:r>
          </a:p>
          <a:p>
            <a:endParaRPr lang="en-GB" altLang="en-US" dirty="0"/>
          </a:p>
          <a:p>
            <a:r>
              <a:rPr lang="en-GB" altLang="en-US" dirty="0"/>
              <a:t>EPOAs were inflexible in the sense that you gave your Attorney power to deal with </a:t>
            </a:r>
            <a:r>
              <a:rPr lang="en-GB" altLang="en-US" b="1" dirty="0"/>
              <a:t>all</a:t>
            </a:r>
            <a:r>
              <a:rPr lang="en-GB" altLang="en-US" dirty="0"/>
              <a:t> your assets. Whereas with </a:t>
            </a:r>
            <a:r>
              <a:rPr lang="en-GB" altLang="en-US" dirty="0" err="1"/>
              <a:t>LPAsyou</a:t>
            </a:r>
            <a:r>
              <a:rPr lang="en-GB" altLang="en-US" dirty="0"/>
              <a:t> can be much more specific (i.e. not this particular property, or not that particular account) so can individualise it more. </a:t>
            </a:r>
          </a:p>
        </p:txBody>
      </p:sp>
      <p:sp>
        <p:nvSpPr>
          <p:cNvPr id="4" name="Slide Number Placeholder 3"/>
          <p:cNvSpPr>
            <a:spLocks noGrp="1"/>
          </p:cNvSpPr>
          <p:nvPr>
            <p:ph type="sldNum" sz="quarter" idx="10"/>
          </p:nvPr>
        </p:nvSpPr>
        <p:spPr/>
        <p:txBody>
          <a:bodyPr/>
          <a:lstStyle/>
          <a:p>
            <a:fld id="{8C6B69BF-F19F-416A-B85B-E39C4203ED84}" type="slidenum">
              <a:rPr lang="en-GB" smtClean="0"/>
              <a:t>12</a:t>
            </a:fld>
            <a:endParaRPr lang="en-GB"/>
          </a:p>
        </p:txBody>
      </p:sp>
    </p:spTree>
    <p:extLst>
      <p:ext uri="{BB962C8B-B14F-4D97-AF65-F5344CB8AC3E}">
        <p14:creationId xmlns:p14="http://schemas.microsoft.com/office/powerpoint/2010/main" val="136451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C6B69BF-F19F-416A-B85B-E39C4203ED84}" type="slidenum">
              <a:rPr lang="en-GB" smtClean="0"/>
              <a:t>14</a:t>
            </a:fld>
            <a:endParaRPr lang="en-GB"/>
          </a:p>
        </p:txBody>
      </p:sp>
    </p:spTree>
    <p:extLst>
      <p:ext uri="{BB962C8B-B14F-4D97-AF65-F5344CB8AC3E}">
        <p14:creationId xmlns:p14="http://schemas.microsoft.com/office/powerpoint/2010/main" val="3874348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Finally, we’ll look at Deputyship Applications.</a:t>
            </a:r>
          </a:p>
          <a:p>
            <a:endParaRPr lang="en-GB" altLang="en-US" dirty="0"/>
          </a:p>
          <a:p>
            <a:r>
              <a:rPr lang="en-GB" altLang="en-US" dirty="0"/>
              <a:t>If a person needs someone to deal with their affairs, but does not have sufficient mental capacity to create an LPA then the appropriate person must apply to the Court of Protection to be appointed as their deputy.</a:t>
            </a:r>
          </a:p>
          <a:p>
            <a:endParaRPr lang="en-GB" altLang="en-US" dirty="0"/>
          </a:p>
          <a:p>
            <a:r>
              <a:rPr lang="en-GB" altLang="en-US" dirty="0"/>
              <a:t>This is not a situation you want to arise if it can be at all helped, because it is far more onerous on the deputy and there is a hefty annual fee, as well as an obligation on the deputy to file annual account (which is not the case if you are an attorney).</a:t>
            </a:r>
          </a:p>
          <a:p>
            <a:endParaRPr lang="en-GB" altLang="en-US" dirty="0"/>
          </a:p>
          <a:p>
            <a:r>
              <a:rPr lang="en-GB" altLang="en-US" dirty="0"/>
              <a:t>This shows why it is important to put an LPA in place sooner rather than later – prudent to think </a:t>
            </a:r>
            <a:r>
              <a:rPr lang="en-GB" altLang="en-US" dirty="0" err="1"/>
              <a:t>abiout</a:t>
            </a:r>
            <a:r>
              <a:rPr lang="en-GB" altLang="en-US" dirty="0"/>
              <a:t> this sooner.</a:t>
            </a:r>
          </a:p>
          <a:p>
            <a:endParaRPr lang="en-GB" altLang="en-US" dirty="0"/>
          </a:p>
          <a:p>
            <a:r>
              <a:rPr lang="en-GB" altLang="en-US" dirty="0"/>
              <a:t>Thanks a lot for listening, hopefully I’ve given you all the info  that you r3equire but as I mentioned at the start </a:t>
            </a:r>
            <a:r>
              <a:rPr lang="en-GB" altLang="en-US" dirty="0" err="1"/>
              <a:t>I;m</a:t>
            </a:r>
            <a:r>
              <a:rPr lang="en-GB" altLang="en-US" dirty="0"/>
              <a:t> very happy now to take any questions you might have.</a:t>
            </a:r>
          </a:p>
          <a:p>
            <a:endParaRPr lang="en-GB" altLang="en-US" dirty="0"/>
          </a:p>
          <a:p>
            <a:r>
              <a:rPr lang="en-GB" altLang="en-US"/>
              <a:t>I’ll be around at the end to have a cuppa with you. </a:t>
            </a:r>
            <a:endParaRPr lang="en-GB" altLang="en-US" dirty="0"/>
          </a:p>
        </p:txBody>
      </p:sp>
      <p:sp>
        <p:nvSpPr>
          <p:cNvPr id="4" name="Slide Number Placeholder 3"/>
          <p:cNvSpPr>
            <a:spLocks noGrp="1"/>
          </p:cNvSpPr>
          <p:nvPr>
            <p:ph type="sldNum" sz="quarter" idx="10"/>
          </p:nvPr>
        </p:nvSpPr>
        <p:spPr/>
        <p:txBody>
          <a:bodyPr/>
          <a:lstStyle/>
          <a:p>
            <a:fld id="{8C6B69BF-F19F-416A-B85B-E39C4203ED84}" type="slidenum">
              <a:rPr lang="en-GB" smtClean="0"/>
              <a:t>20</a:t>
            </a:fld>
            <a:endParaRPr lang="en-GB"/>
          </a:p>
        </p:txBody>
      </p:sp>
    </p:spTree>
    <p:extLst>
      <p:ext uri="{BB962C8B-B14F-4D97-AF65-F5344CB8AC3E}">
        <p14:creationId xmlns:p14="http://schemas.microsoft.com/office/powerpoint/2010/main" val="2081199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t>Here are some important key points that come out of the Mental Capacity Act:</a:t>
            </a:r>
          </a:p>
          <a:p>
            <a:pPr eaLnBrk="1" hangingPunct="1"/>
            <a:endParaRPr lang="en-GB" altLang="en-US" dirty="0"/>
          </a:p>
          <a:p>
            <a:pPr eaLnBrk="1" hangingPunct="1"/>
            <a:r>
              <a:rPr lang="en-GB" altLang="en-US" dirty="0"/>
              <a:t>A person must be </a:t>
            </a:r>
            <a:r>
              <a:rPr lang="en-GB" altLang="en-US" b="1" dirty="0"/>
              <a:t>assumed to have capacity</a:t>
            </a:r>
            <a:r>
              <a:rPr lang="en-GB" altLang="en-US" dirty="0"/>
              <a:t> unless it is proved otherwise. This is much the same as with law a person is deemed innocent until proven guilty, so too is the starting point that a person has full mental </a:t>
            </a:r>
            <a:r>
              <a:rPr lang="en-GB" altLang="en-US" dirty="0" err="1"/>
              <a:t>capcity</a:t>
            </a:r>
            <a:r>
              <a:rPr lang="en-GB" altLang="en-US" dirty="0"/>
              <a:t> </a:t>
            </a:r>
            <a:r>
              <a:rPr lang="en-GB" altLang="en-US" dirty="0" err="1"/>
              <a:t>untill</a:t>
            </a:r>
            <a:r>
              <a:rPr lang="en-GB" altLang="en-US" dirty="0"/>
              <a:t> it can be shown to be untrue.</a:t>
            </a:r>
          </a:p>
          <a:p>
            <a:pPr eaLnBrk="1" hangingPunct="1"/>
            <a:endParaRPr lang="en-GB" altLang="en-US" dirty="0"/>
          </a:p>
          <a:p>
            <a:pPr eaLnBrk="1" hangingPunct="1"/>
            <a:r>
              <a:rPr lang="en-GB" altLang="en-US" dirty="0"/>
              <a:t>When making a decision </a:t>
            </a:r>
            <a:r>
              <a:rPr lang="en-GB" altLang="en-US" b="1" dirty="0"/>
              <a:t>all practicable steps</a:t>
            </a:r>
            <a:r>
              <a:rPr lang="en-GB" altLang="en-US" dirty="0"/>
              <a:t> must be taken to help prove that you have capacity.  Every opportunity and help must be given to the person to help them make a decision and show you have capacity.  </a:t>
            </a:r>
          </a:p>
          <a:p>
            <a:pPr eaLnBrk="1" hangingPunct="1"/>
            <a:endParaRPr lang="en-GB" altLang="en-US" dirty="0"/>
          </a:p>
          <a:p>
            <a:pPr eaLnBrk="1" hangingPunct="1"/>
            <a:r>
              <a:rPr lang="en-GB" altLang="en-US" dirty="0"/>
              <a:t>An </a:t>
            </a:r>
            <a:r>
              <a:rPr lang="en-GB" altLang="en-US" b="1" dirty="0"/>
              <a:t>unwise decision</a:t>
            </a:r>
            <a:r>
              <a:rPr lang="en-GB" altLang="en-US" dirty="0"/>
              <a:t> is not to be taken as lack of capacity. – example of pink luminous dress I wore to Ascot Races proved to be an unwise choice with hindsight but doesn’t show I don’t have mental capacity. </a:t>
            </a:r>
          </a:p>
          <a:p>
            <a:pPr eaLnBrk="1" hangingPunct="1"/>
            <a:endParaRPr lang="en-GB" altLang="en-US" dirty="0"/>
          </a:p>
          <a:p>
            <a:pPr eaLnBrk="1" hangingPunct="1"/>
            <a:r>
              <a:rPr lang="en-GB" altLang="en-US" dirty="0"/>
              <a:t>Must consider if there are </a:t>
            </a:r>
            <a:r>
              <a:rPr lang="en-GB" altLang="en-US" b="1" dirty="0"/>
              <a:t>less restrictive options</a:t>
            </a:r>
            <a:r>
              <a:rPr lang="en-GB" altLang="en-US" dirty="0"/>
              <a:t> to the person in terms of their rights and freedom of action.</a:t>
            </a:r>
          </a:p>
          <a:p>
            <a:pPr eaLnBrk="1" hangingPunct="1"/>
            <a:endParaRPr lang="en-GB" altLang="en-US" dirty="0"/>
          </a:p>
          <a:p>
            <a:pPr eaLnBrk="1" hangingPunct="1"/>
            <a:r>
              <a:rPr lang="en-GB" altLang="en-US" dirty="0"/>
              <a:t>Any act or decision taken on behalf of someone lacking in capacity must be in the person’s </a:t>
            </a:r>
            <a:r>
              <a:rPr lang="en-GB" altLang="en-US" b="1" dirty="0"/>
              <a:t>best interests</a:t>
            </a:r>
          </a:p>
          <a:p>
            <a:pPr eaLnBrk="1" hangingPunct="1"/>
            <a:endParaRPr lang="en-GB" altLang="en-US" dirty="0"/>
          </a:p>
        </p:txBody>
      </p:sp>
      <p:sp>
        <p:nvSpPr>
          <p:cNvPr id="4" name="Slide Number Placeholder 3"/>
          <p:cNvSpPr>
            <a:spLocks noGrp="1"/>
          </p:cNvSpPr>
          <p:nvPr>
            <p:ph type="sldNum" sz="quarter" idx="10"/>
          </p:nvPr>
        </p:nvSpPr>
        <p:spPr/>
        <p:txBody>
          <a:bodyPr/>
          <a:lstStyle/>
          <a:p>
            <a:fld id="{8C6B69BF-F19F-416A-B85B-E39C4203ED84}" type="slidenum">
              <a:rPr lang="en-GB" smtClean="0"/>
              <a:t>4</a:t>
            </a:fld>
            <a:endParaRPr lang="en-GB"/>
          </a:p>
        </p:txBody>
      </p:sp>
    </p:spTree>
    <p:extLst>
      <p:ext uri="{BB962C8B-B14F-4D97-AF65-F5344CB8AC3E}">
        <p14:creationId xmlns:p14="http://schemas.microsoft.com/office/powerpoint/2010/main" val="128663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This brings me to how you can test someone’s capacity and there are 4 steps:-</a:t>
            </a:r>
          </a:p>
          <a:p>
            <a:endParaRPr lang="en-GB" altLang="en-US" dirty="0"/>
          </a:p>
          <a:p>
            <a:r>
              <a:rPr lang="en-GB" altLang="en-US" b="1" dirty="0"/>
              <a:t>1. Understand the information relevant to the decision</a:t>
            </a:r>
            <a:endParaRPr lang="en-GB" altLang="en-US" dirty="0"/>
          </a:p>
          <a:p>
            <a:r>
              <a:rPr lang="en-GB" altLang="en-US" dirty="0"/>
              <a:t>This comes back to the idea that you need to do all you can to help a person make a decision – and so should be creative in the way that you try to get their thoughts on a decision.  For example you could show them photos or pictures, pick a location where they are most at ease, consider the best time of day for them, breakdown information into small parts, consult others – family, carers, interpreters (SLT’s)</a:t>
            </a:r>
          </a:p>
          <a:p>
            <a:endParaRPr lang="en-GB" altLang="en-US" dirty="0"/>
          </a:p>
          <a:p>
            <a:r>
              <a:rPr lang="en-GB" altLang="en-US" b="1" dirty="0"/>
              <a:t>2. Retain the information</a:t>
            </a:r>
            <a:endParaRPr lang="en-GB" altLang="en-US" dirty="0"/>
          </a:p>
          <a:p>
            <a:r>
              <a:rPr lang="en-GB" altLang="en-US" dirty="0"/>
              <a:t>This tests how long a person can retain the information to make a decision. It should be long enough to use the information to make the decision. Support via notebooks, pictures etc. </a:t>
            </a:r>
          </a:p>
          <a:p>
            <a:endParaRPr lang="en-GB" altLang="en-US" dirty="0"/>
          </a:p>
          <a:p>
            <a:r>
              <a:rPr lang="en-GB" altLang="en-US" b="1" dirty="0"/>
              <a:t>3. Use / weigh the information as part of the decision making process</a:t>
            </a:r>
            <a:endParaRPr lang="en-GB" altLang="en-US" dirty="0"/>
          </a:p>
          <a:p>
            <a:r>
              <a:rPr lang="en-GB" altLang="en-US" dirty="0"/>
              <a:t>Need to have understanding and be able to use the information and weigh it up to make the decision.</a:t>
            </a:r>
          </a:p>
          <a:p>
            <a:endParaRPr lang="en-GB" altLang="en-US" dirty="0"/>
          </a:p>
          <a:p>
            <a:r>
              <a:rPr lang="en-GB" altLang="en-US" b="1" dirty="0"/>
              <a:t>4. Communicate the decision</a:t>
            </a:r>
            <a:endParaRPr lang="en-GB" altLang="en-US" dirty="0"/>
          </a:p>
          <a:p>
            <a:r>
              <a:rPr lang="en-GB" altLang="en-US" dirty="0"/>
              <a:t>Communicate in any recognisable way. With this it is important to note that the </a:t>
            </a:r>
            <a:r>
              <a:rPr lang="en-GB" altLang="en-US" dirty="0" err="1"/>
              <a:t>perosn</a:t>
            </a:r>
            <a:r>
              <a:rPr lang="en-GB" altLang="en-US" dirty="0"/>
              <a:t> does not need to communicate verbally, necessarily, instead it could be blinking an eye, squeezing a </a:t>
            </a:r>
            <a:endParaRPr lang="en-GB" dirty="0"/>
          </a:p>
        </p:txBody>
      </p:sp>
      <p:sp>
        <p:nvSpPr>
          <p:cNvPr id="4" name="Slide Number Placeholder 3"/>
          <p:cNvSpPr>
            <a:spLocks noGrp="1"/>
          </p:cNvSpPr>
          <p:nvPr>
            <p:ph type="sldNum" sz="quarter" idx="10"/>
          </p:nvPr>
        </p:nvSpPr>
        <p:spPr/>
        <p:txBody>
          <a:bodyPr/>
          <a:lstStyle/>
          <a:p>
            <a:fld id="{8C6B69BF-F19F-416A-B85B-E39C4203ED84}" type="slidenum">
              <a:rPr lang="en-GB" smtClean="0"/>
              <a:t>5</a:t>
            </a:fld>
            <a:endParaRPr lang="en-GB"/>
          </a:p>
        </p:txBody>
      </p:sp>
    </p:spTree>
    <p:extLst>
      <p:ext uri="{BB962C8B-B14F-4D97-AF65-F5344CB8AC3E}">
        <p14:creationId xmlns:p14="http://schemas.microsoft.com/office/powerpoint/2010/main" val="2343184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C6B69BF-F19F-416A-B85B-E39C4203ED84}" type="slidenum">
              <a:rPr lang="en-GB" smtClean="0"/>
              <a:t>6</a:t>
            </a:fld>
            <a:endParaRPr lang="en-GB"/>
          </a:p>
        </p:txBody>
      </p:sp>
    </p:spTree>
    <p:extLst>
      <p:ext uri="{BB962C8B-B14F-4D97-AF65-F5344CB8AC3E}">
        <p14:creationId xmlns:p14="http://schemas.microsoft.com/office/powerpoint/2010/main" val="1569837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C6B69BF-F19F-416A-B85B-E39C4203ED84}" type="slidenum">
              <a:rPr lang="en-GB" smtClean="0"/>
              <a:t>7</a:t>
            </a:fld>
            <a:endParaRPr lang="en-GB"/>
          </a:p>
        </p:txBody>
      </p:sp>
    </p:spTree>
    <p:extLst>
      <p:ext uri="{BB962C8B-B14F-4D97-AF65-F5344CB8AC3E}">
        <p14:creationId xmlns:p14="http://schemas.microsoft.com/office/powerpoint/2010/main" val="2071470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t>If your spouse has dementia, when making YOUR Will, you would generally be wise to avoid gifting money outright to them (as this will affect any means tested benefits they are on, or the money may end up just being swallowed up in care home fees). </a:t>
            </a:r>
          </a:p>
          <a:p>
            <a:pPr eaLnBrk="1" hangingPunct="1"/>
            <a:endParaRPr lang="en-GB" altLang="en-US" dirty="0"/>
          </a:p>
          <a:p>
            <a:pPr eaLnBrk="1" hangingPunct="1"/>
            <a:r>
              <a:rPr lang="en-GB" altLang="en-US" dirty="0"/>
              <a:t>Instead, if you want to gift money to a person with dementia then it is prudent to put this in a Trust arrangement for their benefit instead. </a:t>
            </a:r>
          </a:p>
          <a:p>
            <a:pPr eaLnBrk="1" hangingPunct="1"/>
            <a:endParaRPr lang="en-GB" altLang="en-US" dirty="0"/>
          </a:p>
          <a:p>
            <a:pPr eaLnBrk="1" hangingPunct="1"/>
            <a:r>
              <a:rPr lang="en-GB" altLang="en-US" dirty="0"/>
              <a:t>Whilst a Will can be written on a scrap of paper even, it is very important and always recommended that you seek the advise of a Solicitor who can advise you on IHT issues, asset protection advice and all other issues to ensure you have a suitable Will. AVOID WILL WRITERS.</a:t>
            </a:r>
          </a:p>
          <a:p>
            <a:pPr eaLnBrk="1" hangingPunct="1"/>
            <a:endParaRPr lang="en-GB" altLang="en-US" dirty="0"/>
          </a:p>
          <a:p>
            <a:pPr eaLnBrk="1" hangingPunct="1"/>
            <a:r>
              <a:rPr lang="en-GB" altLang="en-US" dirty="0"/>
              <a:t>Another point in relation to asset protection is that we can help you if you have concerns about assets being used up in care home fees and ways to (legally!) help avoid this.  Fine line between tax avoidance and Tax evasion – we can help with this. </a:t>
            </a:r>
          </a:p>
          <a:p>
            <a:pPr eaLnBrk="1" hangingPunct="1"/>
            <a:endParaRPr lang="en-GB" altLang="en-US" dirty="0"/>
          </a:p>
          <a:p>
            <a:endParaRPr lang="en-GB" dirty="0"/>
          </a:p>
        </p:txBody>
      </p:sp>
      <p:sp>
        <p:nvSpPr>
          <p:cNvPr id="4" name="Slide Number Placeholder 3"/>
          <p:cNvSpPr>
            <a:spLocks noGrp="1"/>
          </p:cNvSpPr>
          <p:nvPr>
            <p:ph type="sldNum" sz="quarter" idx="10"/>
          </p:nvPr>
        </p:nvSpPr>
        <p:spPr/>
        <p:txBody>
          <a:bodyPr/>
          <a:lstStyle/>
          <a:p>
            <a:fld id="{8C6B69BF-F19F-416A-B85B-E39C4203ED84}" type="slidenum">
              <a:rPr lang="en-GB" smtClean="0"/>
              <a:t>8</a:t>
            </a:fld>
            <a:endParaRPr lang="en-GB"/>
          </a:p>
        </p:txBody>
      </p:sp>
    </p:spTree>
    <p:extLst>
      <p:ext uri="{BB962C8B-B14F-4D97-AF65-F5344CB8AC3E}">
        <p14:creationId xmlns:p14="http://schemas.microsoft.com/office/powerpoint/2010/main" val="358136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err="1"/>
              <a:t>Appointeeships</a:t>
            </a:r>
            <a:r>
              <a:rPr lang="en-GB" altLang="en-US" dirty="0"/>
              <a:t> can help someone who received benefits from the state (e.g. disability living allowance, Attendance Allowance </a:t>
            </a:r>
            <a:r>
              <a:rPr lang="en-GB" altLang="en-US" dirty="0" err="1"/>
              <a:t>etc</a:t>
            </a:r>
            <a:r>
              <a:rPr lang="en-GB" altLang="en-US" dirty="0"/>
              <a:t>) and they can appoint someone to liaise on their behalf with the DWP (specifically) to look after these benefits. </a:t>
            </a:r>
          </a:p>
        </p:txBody>
      </p:sp>
      <p:sp>
        <p:nvSpPr>
          <p:cNvPr id="4" name="Slide Number Placeholder 3"/>
          <p:cNvSpPr>
            <a:spLocks noGrp="1"/>
          </p:cNvSpPr>
          <p:nvPr>
            <p:ph type="sldNum" sz="quarter" idx="10"/>
          </p:nvPr>
        </p:nvSpPr>
        <p:spPr/>
        <p:txBody>
          <a:bodyPr/>
          <a:lstStyle/>
          <a:p>
            <a:fld id="{8C6B69BF-F19F-416A-B85B-E39C4203ED84}" type="slidenum">
              <a:rPr lang="en-GB" smtClean="0"/>
              <a:t>9</a:t>
            </a:fld>
            <a:endParaRPr lang="en-GB"/>
          </a:p>
        </p:txBody>
      </p:sp>
    </p:spTree>
    <p:extLst>
      <p:ext uri="{BB962C8B-B14F-4D97-AF65-F5344CB8AC3E}">
        <p14:creationId xmlns:p14="http://schemas.microsoft.com/office/powerpoint/2010/main" val="83524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Now moving on to EPOA.</a:t>
            </a:r>
          </a:p>
          <a:p>
            <a:endParaRPr lang="en-GB" altLang="en-US" dirty="0"/>
          </a:p>
          <a:p>
            <a:r>
              <a:rPr lang="en-GB" altLang="en-US" dirty="0"/>
              <a:t>The difference between a GPOA and a EPOA is that EPOA DO remain valid even if the person who gave the power losses mental capacity.  </a:t>
            </a:r>
          </a:p>
          <a:p>
            <a:endParaRPr lang="en-GB" altLang="en-US" dirty="0"/>
          </a:p>
          <a:p>
            <a:r>
              <a:rPr lang="en-GB" altLang="en-US" dirty="0"/>
              <a:t>Unlike the GPOA, these are designed to be a long term document.</a:t>
            </a:r>
          </a:p>
          <a:p>
            <a:endParaRPr lang="en-GB" altLang="en-US" dirty="0"/>
          </a:p>
          <a:p>
            <a:r>
              <a:rPr lang="en-GB" altLang="en-US" dirty="0"/>
              <a:t>Importantly, it is no longer possible to create new EPOA – as they have been replaced by Lasting Powers of </a:t>
            </a:r>
            <a:r>
              <a:rPr lang="en-GB" altLang="en-US" dirty="0" err="1"/>
              <a:t>Attonrey</a:t>
            </a:r>
            <a:r>
              <a:rPr lang="en-GB" altLang="en-US" dirty="0"/>
              <a:t>.</a:t>
            </a:r>
          </a:p>
          <a:p>
            <a:endParaRPr lang="en-GB" altLang="en-US" dirty="0"/>
          </a:p>
          <a:p>
            <a:r>
              <a:rPr lang="en-GB" altLang="en-US" dirty="0"/>
              <a:t>But EPOA already created are and remain valid.</a:t>
            </a:r>
          </a:p>
          <a:p>
            <a:endParaRPr lang="en-GB" altLang="en-US" dirty="0"/>
          </a:p>
          <a:p>
            <a:r>
              <a:rPr lang="en-GB" altLang="en-US" dirty="0"/>
              <a:t>If you have created an EPOA it is possible to cancel it at any time provided you have mental capacity.  </a:t>
            </a:r>
          </a:p>
        </p:txBody>
      </p:sp>
      <p:sp>
        <p:nvSpPr>
          <p:cNvPr id="4" name="Slide Number Placeholder 3"/>
          <p:cNvSpPr>
            <a:spLocks noGrp="1"/>
          </p:cNvSpPr>
          <p:nvPr>
            <p:ph type="sldNum" sz="quarter" idx="10"/>
          </p:nvPr>
        </p:nvSpPr>
        <p:spPr/>
        <p:txBody>
          <a:bodyPr/>
          <a:lstStyle/>
          <a:p>
            <a:fld id="{8C6B69BF-F19F-416A-B85B-E39C4203ED84}" type="slidenum">
              <a:rPr lang="en-GB" smtClean="0"/>
              <a:t>10</a:t>
            </a:fld>
            <a:endParaRPr lang="en-GB"/>
          </a:p>
        </p:txBody>
      </p:sp>
    </p:spTree>
    <p:extLst>
      <p:ext uri="{BB962C8B-B14F-4D97-AF65-F5344CB8AC3E}">
        <p14:creationId xmlns:p14="http://schemas.microsoft.com/office/powerpoint/2010/main" val="406191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I now want to look at the registration of an EPOA:-</a:t>
            </a:r>
          </a:p>
          <a:p>
            <a:endParaRPr lang="en-GB" altLang="en-US" dirty="0"/>
          </a:p>
          <a:p>
            <a:r>
              <a:rPr lang="en-GB" altLang="en-US" dirty="0"/>
              <a:t>I just want to run you through some important points with regards the Registration of EPOA should you need to do this at some stage:- </a:t>
            </a:r>
          </a:p>
          <a:p>
            <a:endParaRPr lang="en-GB" altLang="en-US" dirty="0"/>
          </a:p>
          <a:p>
            <a:r>
              <a:rPr lang="en-GB" altLang="en-US" dirty="0"/>
              <a:t>If the person giving the power loses mental capacity then the Attorney (that is the person who the power is delegated to) MUST register it with the OPG.  </a:t>
            </a:r>
          </a:p>
          <a:p>
            <a:endParaRPr lang="en-GB" altLang="en-US" dirty="0"/>
          </a:p>
          <a:p>
            <a:r>
              <a:rPr lang="en-GB" altLang="en-US" dirty="0"/>
              <a:t>NB if the person applying for the LPA is earning less that £11,500 per annum then there is no registration fee therefore it is often better for the donor of the power to apply than for their relative to apply on their behalf</a:t>
            </a:r>
          </a:p>
        </p:txBody>
      </p:sp>
      <p:sp>
        <p:nvSpPr>
          <p:cNvPr id="4" name="Slide Number Placeholder 3"/>
          <p:cNvSpPr>
            <a:spLocks noGrp="1"/>
          </p:cNvSpPr>
          <p:nvPr>
            <p:ph type="sldNum" sz="quarter" idx="10"/>
          </p:nvPr>
        </p:nvSpPr>
        <p:spPr/>
        <p:txBody>
          <a:bodyPr/>
          <a:lstStyle/>
          <a:p>
            <a:fld id="{8C6B69BF-F19F-416A-B85B-E39C4203ED84}" type="slidenum">
              <a:rPr lang="en-GB" smtClean="0"/>
              <a:t>11</a:t>
            </a:fld>
            <a:endParaRPr lang="en-GB"/>
          </a:p>
        </p:txBody>
      </p:sp>
    </p:spTree>
    <p:extLst>
      <p:ext uri="{BB962C8B-B14F-4D97-AF65-F5344CB8AC3E}">
        <p14:creationId xmlns:p14="http://schemas.microsoft.com/office/powerpoint/2010/main" val="11212276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499"/>
          </a:xfrm>
          <a:prstGeom prst="rect">
            <a:avLst/>
          </a:prstGeom>
        </p:spPr>
      </p:pic>
    </p:spTree>
    <p:extLst>
      <p:ext uri="{BB962C8B-B14F-4D97-AF65-F5344CB8AC3E}">
        <p14:creationId xmlns:p14="http://schemas.microsoft.com/office/powerpoint/2010/main" val="386825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498"/>
          </a:xfrm>
          <a:prstGeom prst="rect">
            <a:avLst/>
          </a:prstGeom>
        </p:spPr>
      </p:pic>
    </p:spTree>
    <p:extLst>
      <p:ext uri="{BB962C8B-B14F-4D97-AF65-F5344CB8AC3E}">
        <p14:creationId xmlns:p14="http://schemas.microsoft.com/office/powerpoint/2010/main" val="3278165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031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6" cy="5143500"/>
          </a:xfrm>
          <a:prstGeom prst="rect">
            <a:avLst/>
          </a:prstGeom>
        </p:spPr>
      </p:pic>
    </p:spTree>
    <p:extLst>
      <p:ext uri="{BB962C8B-B14F-4D97-AF65-F5344CB8AC3E}">
        <p14:creationId xmlns:p14="http://schemas.microsoft.com/office/powerpoint/2010/main" val="2422996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6" cy="5143500"/>
          </a:xfrm>
          <a:prstGeom prst="rect">
            <a:avLst/>
          </a:prstGeom>
        </p:spPr>
      </p:pic>
    </p:spTree>
    <p:extLst>
      <p:ext uri="{BB962C8B-B14F-4D97-AF65-F5344CB8AC3E}">
        <p14:creationId xmlns:p14="http://schemas.microsoft.com/office/powerpoint/2010/main" val="142736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6" cy="5143499"/>
          </a:xfrm>
          <a:prstGeom prst="rect">
            <a:avLst/>
          </a:prstGeom>
        </p:spPr>
      </p:pic>
    </p:spTree>
    <p:extLst>
      <p:ext uri="{BB962C8B-B14F-4D97-AF65-F5344CB8AC3E}">
        <p14:creationId xmlns:p14="http://schemas.microsoft.com/office/powerpoint/2010/main" val="426313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23DC6F-1DF9-46F7-BC19-CD2F0E20DFD9}" type="datetimeFigureOut">
              <a:rPr lang="en-GB" smtClean="0"/>
              <a:t>02/07/2021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C5272F-EE11-4A11-A8CD-0D4EB5555EA5}" type="slidenum">
              <a:rPr lang="en-GB" smtClean="0"/>
              <a:t>‹#›</a:t>
            </a:fld>
            <a:endParaRPr lang="en-GB"/>
          </a:p>
        </p:txBody>
      </p:sp>
    </p:spTree>
    <p:extLst>
      <p:ext uri="{BB962C8B-B14F-4D97-AF65-F5344CB8AC3E}">
        <p14:creationId xmlns:p14="http://schemas.microsoft.com/office/powerpoint/2010/main" val="24902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23DC6F-1DF9-46F7-BC19-CD2F0E20DFD9}" type="datetimeFigureOut">
              <a:rPr lang="en-GB" smtClean="0"/>
              <a:t>02/07/2021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C5272F-EE11-4A11-A8CD-0D4EB5555EA5}" type="slidenum">
              <a:rPr lang="en-GB" smtClean="0"/>
              <a:t>‹#›</a:t>
            </a:fld>
            <a:endParaRPr lang="en-GB"/>
          </a:p>
        </p:txBody>
      </p:sp>
    </p:spTree>
    <p:extLst>
      <p:ext uri="{BB962C8B-B14F-4D97-AF65-F5344CB8AC3E}">
        <p14:creationId xmlns:p14="http://schemas.microsoft.com/office/powerpoint/2010/main" val="1668897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256" y="0"/>
            <a:ext cx="9139486" cy="5143500"/>
          </a:xfrm>
          <a:prstGeom prst="rect">
            <a:avLst/>
          </a:prstGeom>
        </p:spPr>
      </p:pic>
    </p:spTree>
    <p:extLst>
      <p:ext uri="{BB962C8B-B14F-4D97-AF65-F5344CB8AC3E}">
        <p14:creationId xmlns:p14="http://schemas.microsoft.com/office/powerpoint/2010/main" val="76311279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49" r:id="rId3"/>
    <p:sldLayoutId id="2147483650" r:id="rId4"/>
    <p:sldLayoutId id="2147483656" r:id="rId5"/>
    <p:sldLayoutId id="2147483655" r:id="rId6"/>
    <p:sldLayoutId id="2147483657" r:id="rId7"/>
    <p:sldLayoutId id="2147483658"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gov.uk/government/organisations/office-of-the-public-guardian" TargetMode="External"/><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hyperlink" Target="http://www.gov.uk/become-appointee-for-someone-claiming-benefits"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179512" y="1419622"/>
            <a:ext cx="8497887"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GB" altLang="en-US" sz="4000" b="1" dirty="0">
                <a:solidFill>
                  <a:srgbClr val="78BE20"/>
                </a:solidFill>
              </a:rPr>
              <a:t>Understanding Dementia Course</a:t>
            </a:r>
          </a:p>
          <a:p>
            <a:pPr>
              <a:lnSpc>
                <a:spcPts val="6900"/>
              </a:lnSpc>
              <a:spcBef>
                <a:spcPct val="0"/>
              </a:spcBef>
              <a:buFontTx/>
              <a:buNone/>
            </a:pPr>
            <a:r>
              <a:rPr lang="en-GB" altLang="en-US" sz="6000" b="1" dirty="0">
                <a:solidFill>
                  <a:schemeClr val="bg1"/>
                </a:solidFill>
              </a:rPr>
              <a:t>        Legal matters</a:t>
            </a:r>
          </a:p>
        </p:txBody>
      </p:sp>
    </p:spTree>
    <p:extLst>
      <p:ext uri="{BB962C8B-B14F-4D97-AF65-F5344CB8AC3E}">
        <p14:creationId xmlns:p14="http://schemas.microsoft.com/office/powerpoint/2010/main" val="3472571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r>
              <a:rPr lang="en-GB" sz="2700" b="1" dirty="0">
                <a:solidFill>
                  <a:srgbClr val="003366"/>
                </a:solidFill>
                <a:effectLst>
                  <a:outerShdw blurRad="38100" dist="38100" dir="2700000" algn="tl">
                    <a:srgbClr val="000000">
                      <a:alpha val="43137"/>
                    </a:srgbClr>
                  </a:outerShdw>
                </a:effectLst>
              </a:rPr>
              <a:t>                                                                      </a:t>
            </a:r>
            <a:br>
              <a:rPr lang="en-GB" sz="2700" b="1" dirty="0">
                <a:solidFill>
                  <a:srgbClr val="003366"/>
                </a:solidFill>
                <a:effectLst>
                  <a:outerShdw blurRad="38100" dist="38100" dir="2700000" algn="tl">
                    <a:srgbClr val="000000">
                      <a:alpha val="43137"/>
                    </a:srgbClr>
                  </a:outerShdw>
                </a:effectLst>
              </a:rPr>
            </a:br>
            <a:r>
              <a:rPr lang="en-GB" sz="2700" b="1" dirty="0">
                <a:solidFill>
                  <a:srgbClr val="003366"/>
                </a:solidFill>
                <a:effectLst>
                  <a:outerShdw blurRad="38100" dist="38100" dir="2700000" algn="tl">
                    <a:srgbClr val="000000">
                      <a:alpha val="43137"/>
                    </a:srgbClr>
                  </a:outerShdw>
                </a:effectLst>
              </a:rPr>
              <a:t>                                                                                             </a:t>
            </a:r>
            <a:endParaRPr lang="en-GB" sz="2700" b="1" dirty="0">
              <a:solidFill>
                <a:srgbClr val="78BE20"/>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395536" y="1635646"/>
            <a:ext cx="7000875" cy="2322513"/>
          </a:xfrm>
        </p:spPr>
        <p:txBody>
          <a:bodyPr>
            <a:normAutofit/>
          </a:bodyPr>
          <a:lstStyle/>
          <a:p>
            <a:pPr>
              <a:lnSpc>
                <a:spcPct val="90000"/>
              </a:lnSpc>
              <a:buClr>
                <a:srgbClr val="78BE20"/>
              </a:buClr>
              <a:defRPr/>
            </a:pPr>
            <a:r>
              <a:rPr lang="en-US" sz="1800" dirty="0">
                <a:solidFill>
                  <a:srgbClr val="005EB8"/>
                </a:solidFill>
                <a:latin typeface="Arial" panose="020B0604020202020204" pitchFamily="34" charset="0"/>
                <a:cs typeface="Arial" panose="020B0604020202020204" pitchFamily="34" charset="0"/>
              </a:rPr>
              <a:t>Came into effect on 1</a:t>
            </a:r>
            <a:r>
              <a:rPr lang="en-US" sz="1800" baseline="30000" dirty="0">
                <a:solidFill>
                  <a:srgbClr val="005EB8"/>
                </a:solidFill>
                <a:latin typeface="Arial" panose="020B0604020202020204" pitchFamily="34" charset="0"/>
                <a:cs typeface="Arial" panose="020B0604020202020204" pitchFamily="34" charset="0"/>
              </a:rPr>
              <a:t>st</a:t>
            </a:r>
            <a:r>
              <a:rPr lang="en-US" sz="1800" dirty="0">
                <a:solidFill>
                  <a:srgbClr val="005EB8"/>
                </a:solidFill>
                <a:latin typeface="Arial" panose="020B0604020202020204" pitchFamily="34" charset="0"/>
                <a:cs typeface="Arial" panose="020B0604020202020204" pitchFamily="34" charset="0"/>
              </a:rPr>
              <a:t> October 2007</a:t>
            </a:r>
          </a:p>
          <a:p>
            <a:pPr>
              <a:lnSpc>
                <a:spcPct val="90000"/>
              </a:lnSpc>
              <a:buClr>
                <a:srgbClr val="78BE20"/>
              </a:buClr>
              <a:defRPr/>
            </a:pPr>
            <a:endParaRPr lang="en-US" sz="1800" dirty="0">
              <a:solidFill>
                <a:srgbClr val="005EB8"/>
              </a:solidFill>
              <a:latin typeface="Arial" panose="020B0604020202020204" pitchFamily="34" charset="0"/>
              <a:cs typeface="Arial" panose="020B0604020202020204" pitchFamily="34" charset="0"/>
            </a:endParaRPr>
          </a:p>
          <a:p>
            <a:pPr>
              <a:lnSpc>
                <a:spcPct val="90000"/>
              </a:lnSpc>
              <a:buClr>
                <a:srgbClr val="78BE20"/>
              </a:buClr>
              <a:defRPr/>
            </a:pPr>
            <a:r>
              <a:rPr lang="en-US" sz="1800" dirty="0">
                <a:solidFill>
                  <a:srgbClr val="005EB8"/>
                </a:solidFill>
                <a:latin typeface="Arial" panose="020B0604020202020204" pitchFamily="34" charset="0"/>
                <a:cs typeface="Arial" panose="020B0604020202020204" pitchFamily="34" charset="0"/>
              </a:rPr>
              <a:t>2 types of LPA - Property &amp; Affairs and Health &amp; Welfare</a:t>
            </a:r>
          </a:p>
          <a:p>
            <a:pPr>
              <a:lnSpc>
                <a:spcPct val="90000"/>
              </a:lnSpc>
              <a:buClr>
                <a:srgbClr val="78BE20"/>
              </a:buClr>
              <a:defRPr/>
            </a:pPr>
            <a:endParaRPr lang="en-US" sz="1800" dirty="0">
              <a:solidFill>
                <a:srgbClr val="005EB8"/>
              </a:solidFill>
              <a:latin typeface="Arial" panose="020B0604020202020204" pitchFamily="34" charset="0"/>
              <a:cs typeface="Arial" panose="020B0604020202020204" pitchFamily="34" charset="0"/>
            </a:endParaRPr>
          </a:p>
          <a:p>
            <a:pPr>
              <a:lnSpc>
                <a:spcPct val="90000"/>
              </a:lnSpc>
              <a:buClr>
                <a:srgbClr val="78BE20"/>
              </a:buClr>
              <a:defRPr/>
            </a:pPr>
            <a:r>
              <a:rPr lang="en-US" sz="1800" dirty="0">
                <a:solidFill>
                  <a:srgbClr val="005EB8"/>
                </a:solidFill>
                <a:latin typeface="Arial" panose="020B0604020202020204" pitchFamily="34" charset="0"/>
                <a:cs typeface="Arial" panose="020B0604020202020204" pitchFamily="34" charset="0"/>
              </a:rPr>
              <a:t>Several options and choices in how they are set up: who can act; what they can do; when they can do it; and how two or more attorneys must act together</a:t>
            </a:r>
            <a:endParaRPr lang="en-GB" sz="1800" dirty="0">
              <a:solidFill>
                <a:srgbClr val="005EB8"/>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AEAD6EA-F742-48A1-95DB-FB3ED5A486B3}"/>
              </a:ext>
            </a:extLst>
          </p:cNvPr>
          <p:cNvSpPr txBox="1"/>
          <p:nvPr/>
        </p:nvSpPr>
        <p:spPr>
          <a:xfrm>
            <a:off x="323528" y="339502"/>
            <a:ext cx="6976333" cy="584775"/>
          </a:xfrm>
          <a:prstGeom prst="rect">
            <a:avLst/>
          </a:prstGeom>
          <a:noFill/>
        </p:spPr>
        <p:txBody>
          <a:bodyPr wrap="none" rtlCol="0">
            <a:spAutoFit/>
          </a:bodyPr>
          <a:lstStyle/>
          <a:p>
            <a:r>
              <a:rPr lang="en-GB" sz="3200" b="1" dirty="0">
                <a:solidFill>
                  <a:srgbClr val="78BE20"/>
                </a:solidFill>
                <a:latin typeface="Arial" panose="020B0604020202020204" pitchFamily="34" charset="0"/>
                <a:cs typeface="Arial" panose="020B0604020202020204" pitchFamily="34" charset="0"/>
              </a:rPr>
              <a:t>Lasting Powers of Attorney (LPA’s)</a:t>
            </a:r>
            <a:endParaRPr lang="en-GB" sz="3200" dirty="0"/>
          </a:p>
        </p:txBody>
      </p:sp>
      <p:pic>
        <p:nvPicPr>
          <p:cNvPr id="6" name="Audio 5">
            <a:hlinkClick r:id="" action="ppaction://media"/>
            <a:extLst>
              <a:ext uri="{FF2B5EF4-FFF2-40B4-BE49-F238E27FC236}">
                <a16:creationId xmlns:a16="http://schemas.microsoft.com/office/drawing/2014/main" id="{0773DC6D-CCCF-4D4F-93D5-0A874BBFBE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03908321"/>
      </p:ext>
    </p:extLst>
  </p:cSld>
  <p:clrMapOvr>
    <a:masterClrMapping/>
  </p:clrMapOvr>
  <mc:AlternateContent xmlns:mc="http://schemas.openxmlformats.org/markup-compatibility/2006" xmlns:p14="http://schemas.microsoft.com/office/powerpoint/2010/main">
    <mc:Choice Requires="p14">
      <p:transition spd="slow" p14:dur="2000" advTm="37230"/>
    </mc:Choice>
    <mc:Fallback xmlns="">
      <p:transition spd="slow" advTm="37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r>
              <a:rPr lang="en-GB" sz="2700" b="1" dirty="0">
                <a:solidFill>
                  <a:srgbClr val="003366"/>
                </a:solidFill>
                <a:effectLst>
                  <a:outerShdw blurRad="38100" dist="38100" dir="2700000" algn="tl">
                    <a:srgbClr val="000000">
                      <a:alpha val="43137"/>
                    </a:srgbClr>
                  </a:outerShdw>
                </a:effectLst>
              </a:rPr>
              <a:t>                           </a:t>
            </a:r>
            <a:endParaRPr lang="en-GB" sz="2700" b="1" u="sng" dirty="0">
              <a:solidFill>
                <a:srgbClr val="003366"/>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251521" y="123478"/>
            <a:ext cx="6696744" cy="1209775"/>
          </a:xfrm>
        </p:spPr>
        <p:txBody>
          <a:bodyPr>
            <a:noAutofit/>
          </a:bodyPr>
          <a:lstStyle/>
          <a:p>
            <a:pPr marL="0" indent="0">
              <a:spcBef>
                <a:spcPts val="0"/>
              </a:spcBef>
              <a:buNone/>
            </a:pPr>
            <a:r>
              <a:rPr lang="en-GB" sz="2800" b="1" dirty="0">
                <a:solidFill>
                  <a:srgbClr val="78BE20"/>
                </a:solidFill>
                <a:latin typeface="Arial" panose="020B0604020202020204" pitchFamily="34" charset="0"/>
                <a:cs typeface="Arial" panose="020B0604020202020204" pitchFamily="34" charset="0"/>
              </a:rPr>
              <a:t>Lasting Powers of Attorney can be completed online via the </a:t>
            </a:r>
          </a:p>
          <a:p>
            <a:pPr marL="0" indent="0">
              <a:spcBef>
                <a:spcPts val="0"/>
              </a:spcBef>
              <a:buNone/>
            </a:pPr>
            <a:r>
              <a:rPr lang="en-GB" sz="2800" b="1" dirty="0">
                <a:solidFill>
                  <a:srgbClr val="78BE20"/>
                </a:solidFill>
                <a:latin typeface="Arial" panose="020B0604020202020204" pitchFamily="34" charset="0"/>
                <a:cs typeface="Arial" panose="020B0604020202020204" pitchFamily="34" charset="0"/>
              </a:rPr>
              <a:t>Office of the Public Guardian (OPG):</a:t>
            </a:r>
            <a:endParaRPr lang="en-GB" sz="2800" dirty="0">
              <a:solidFill>
                <a:srgbClr val="003366"/>
              </a:solidFill>
              <a:latin typeface="Arial" panose="020B0604020202020204" pitchFamily="34" charset="0"/>
              <a:cs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5DC9BED2-98E8-4127-8542-F878B43381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
        <p:nvSpPr>
          <p:cNvPr id="5" name="Content Placeholder 2">
            <a:extLst>
              <a:ext uri="{FF2B5EF4-FFF2-40B4-BE49-F238E27FC236}">
                <a16:creationId xmlns:a16="http://schemas.microsoft.com/office/drawing/2014/main" id="{94998F4A-A24E-4ED1-B51D-D86A93700222}"/>
              </a:ext>
            </a:extLst>
          </p:cNvPr>
          <p:cNvSpPr txBox="1">
            <a:spLocks/>
          </p:cNvSpPr>
          <p:nvPr/>
        </p:nvSpPr>
        <p:spPr>
          <a:xfrm>
            <a:off x="395536" y="1779662"/>
            <a:ext cx="7993063" cy="2592288"/>
          </a:xfr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Font typeface="Arial" panose="020B0604020202020204" pitchFamily="34" charset="0"/>
              <a:buNone/>
            </a:pPr>
            <a:endParaRPr lang="en-US" altLang="en-US" sz="750" dirty="0">
              <a:solidFill>
                <a:srgbClr val="0099CC"/>
              </a:solidFill>
            </a:endParaRPr>
          </a:p>
          <a:p>
            <a:pPr marL="0" indent="0">
              <a:buFont typeface="Arial" panose="020B0604020202020204" pitchFamily="34" charset="0"/>
              <a:buNone/>
            </a:pPr>
            <a:r>
              <a:rPr lang="en-GB" sz="1800" dirty="0">
                <a:solidFill>
                  <a:srgbClr val="005EB8"/>
                </a:solidFill>
                <a:latin typeface="Arial" panose="020B0604020202020204" pitchFamily="34" charset="0"/>
                <a:cs typeface="Arial" panose="020B0604020202020204" pitchFamily="34" charset="0"/>
              </a:rPr>
              <a:t>On their website, the OPG states:</a:t>
            </a:r>
          </a:p>
          <a:p>
            <a:pPr marL="0" indent="0">
              <a:buFont typeface="Arial" panose="020B0604020202020204" pitchFamily="34" charset="0"/>
              <a:buNone/>
            </a:pPr>
            <a:endParaRPr lang="en-GB" sz="1800" dirty="0">
              <a:solidFill>
                <a:srgbClr val="005EB8"/>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800" dirty="0">
                <a:solidFill>
                  <a:srgbClr val="005EB8"/>
                </a:solidFill>
                <a:latin typeface="Arial" panose="020B0604020202020204" pitchFamily="34" charset="0"/>
                <a:cs typeface="Arial" panose="020B0604020202020204" pitchFamily="34" charset="0"/>
              </a:rPr>
              <a:t>“If your affairs are straightforward, you may prefer to fill in an application yourself or with a partner, family member or trusted friend. </a:t>
            </a:r>
          </a:p>
          <a:p>
            <a:pPr marL="0" indent="0">
              <a:buFont typeface="Arial" panose="020B0604020202020204" pitchFamily="34" charset="0"/>
              <a:buNone/>
            </a:pPr>
            <a:endParaRPr lang="en-GB" sz="1800" dirty="0">
              <a:solidFill>
                <a:srgbClr val="005EB8"/>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800" dirty="0">
                <a:solidFill>
                  <a:srgbClr val="005EB8"/>
                </a:solidFill>
                <a:latin typeface="Arial" panose="020B0604020202020204" pitchFamily="34" charset="0"/>
                <a:cs typeface="Arial" panose="020B0604020202020204" pitchFamily="34" charset="0"/>
              </a:rPr>
              <a:t>You may also choose to take specialist advice at additional cost.”</a:t>
            </a:r>
          </a:p>
          <a:p>
            <a:pPr marL="0" indent="0">
              <a:lnSpc>
                <a:spcPct val="80000"/>
              </a:lnSpc>
              <a:buFont typeface="Arial" panose="020B0604020202020204" pitchFamily="34" charset="0"/>
              <a:buNone/>
            </a:pPr>
            <a:endParaRPr lang="en-US" altLang="en-US" sz="1800" dirty="0">
              <a:solidFill>
                <a:srgbClr val="003366"/>
              </a:solidFill>
              <a:latin typeface="Arial" panose="020B0604020202020204" pitchFamily="34" charset="0"/>
              <a:cs typeface="Arial" panose="020B0604020202020204" pitchFamily="34" charset="0"/>
            </a:endParaRPr>
          </a:p>
          <a:p>
            <a:pPr marL="0" indent="0">
              <a:lnSpc>
                <a:spcPct val="80000"/>
              </a:lnSpc>
              <a:buFont typeface="Arial" panose="020B0604020202020204" pitchFamily="34" charset="0"/>
              <a:buNone/>
            </a:pPr>
            <a:r>
              <a:rPr lang="en-US" altLang="en-US" sz="1800" dirty="0">
                <a:solidFill>
                  <a:srgbClr val="005EB8"/>
                </a:solidFill>
                <a:latin typeface="Arial" panose="020B0604020202020204" pitchFamily="34" charset="0"/>
                <a:cs typeface="Arial" panose="020B0604020202020204" pitchFamily="34" charset="0"/>
              </a:rPr>
              <a:t>Find out more by visiting the website</a:t>
            </a:r>
          </a:p>
          <a:p>
            <a:pPr marL="0" indent="0">
              <a:buFont typeface="Arial" panose="020B0604020202020204" pitchFamily="34" charset="0"/>
              <a:buNone/>
            </a:pPr>
            <a:r>
              <a:rPr lang="en-GB" sz="1600" dirty="0">
                <a:solidFill>
                  <a:srgbClr val="76869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www.gov.uk/government/organisations/office-of-the-public-guardian</a:t>
            </a:r>
            <a:endParaRPr lang="en-GB" sz="1800" dirty="0">
              <a:solidFill>
                <a:srgbClr val="76869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1375513"/>
      </p:ext>
    </p:extLst>
  </p:cSld>
  <p:clrMapOvr>
    <a:masterClrMapping/>
  </p:clrMapOvr>
  <mc:AlternateContent xmlns:mc="http://schemas.openxmlformats.org/markup-compatibility/2006" xmlns:p14="http://schemas.microsoft.com/office/powerpoint/2010/main">
    <mc:Choice Requires="p14">
      <p:transition spd="slow" p14:dur="2000" advTm="72340"/>
    </mc:Choice>
    <mc:Fallback xmlns="">
      <p:transition spd="slow" advTm="72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r>
              <a:rPr lang="en-GB" sz="2700" b="1" dirty="0">
                <a:solidFill>
                  <a:srgbClr val="003366"/>
                </a:solidFill>
                <a:effectLst>
                  <a:outerShdw blurRad="38100" dist="38100" dir="2700000" algn="tl">
                    <a:srgbClr val="000000">
                      <a:alpha val="43137"/>
                    </a:srgbClr>
                  </a:outerShdw>
                </a:effectLst>
              </a:rPr>
              <a:t>                                                                </a:t>
            </a:r>
            <a:br>
              <a:rPr lang="en-GB" sz="2700" b="1" dirty="0">
                <a:solidFill>
                  <a:srgbClr val="003366"/>
                </a:solidFill>
                <a:effectLst>
                  <a:outerShdw blurRad="38100" dist="38100" dir="2700000" algn="tl">
                    <a:srgbClr val="000000">
                      <a:alpha val="43137"/>
                    </a:srgbClr>
                  </a:outerShdw>
                </a:effectLst>
              </a:rPr>
            </a:br>
            <a:r>
              <a:rPr lang="en-GB" sz="2700" b="1" dirty="0">
                <a:solidFill>
                  <a:srgbClr val="003366"/>
                </a:solidFill>
                <a:effectLst>
                  <a:outerShdw blurRad="38100" dist="38100" dir="2700000" algn="tl">
                    <a:srgbClr val="000000">
                      <a:alpha val="43137"/>
                    </a:srgbClr>
                  </a:outerShdw>
                </a:effectLst>
              </a:rPr>
              <a:t>                                                          </a:t>
            </a:r>
            <a:endParaRPr lang="en-GB" sz="2700" b="1" dirty="0">
              <a:solidFill>
                <a:srgbClr val="78BE20"/>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353264" y="1382908"/>
            <a:ext cx="7777163" cy="2970213"/>
          </a:xfrm>
        </p:spPr>
        <p:txBody>
          <a:bodyPr>
            <a:normAutofit fontScale="85000" lnSpcReduction="20000"/>
          </a:bodyPr>
          <a:lstStyle/>
          <a:p>
            <a:pPr marL="92075" lvl="1" indent="0">
              <a:lnSpc>
                <a:spcPct val="90000"/>
              </a:lnSpc>
              <a:buNone/>
              <a:defRPr/>
            </a:pPr>
            <a:r>
              <a:rPr lang="en-US" sz="1950" dirty="0">
                <a:solidFill>
                  <a:srgbClr val="005EB8"/>
                </a:solidFill>
                <a:latin typeface="Arial" panose="020B0604020202020204" pitchFamily="34" charset="0"/>
                <a:cs typeface="Arial" panose="020B0604020202020204" pitchFamily="34" charset="0"/>
              </a:rPr>
              <a:t>Enables the </a:t>
            </a:r>
            <a:r>
              <a:rPr lang="en-US" sz="1950" b="1" dirty="0">
                <a:solidFill>
                  <a:srgbClr val="005EB8"/>
                </a:solidFill>
                <a:latin typeface="Arial" panose="020B0604020202020204" pitchFamily="34" charset="0"/>
                <a:cs typeface="Arial" panose="020B0604020202020204" pitchFamily="34" charset="0"/>
              </a:rPr>
              <a:t>Attorney</a:t>
            </a:r>
            <a:r>
              <a:rPr lang="en-US" sz="1950" dirty="0">
                <a:solidFill>
                  <a:srgbClr val="005EB8"/>
                </a:solidFill>
                <a:latin typeface="Arial" panose="020B0604020202020204" pitchFamily="34" charset="0"/>
                <a:cs typeface="Arial" panose="020B0604020202020204" pitchFamily="34" charset="0"/>
              </a:rPr>
              <a:t> (i.e. the person who has been granted Power of Attorney) to e.g. – </a:t>
            </a:r>
          </a:p>
          <a:p>
            <a:pPr marL="342900" lvl="1" indent="0">
              <a:lnSpc>
                <a:spcPct val="90000"/>
              </a:lnSpc>
              <a:buNone/>
              <a:defRPr/>
            </a:pPr>
            <a:endParaRPr lang="en-US" sz="1950" dirty="0">
              <a:solidFill>
                <a:srgbClr val="005EB8"/>
              </a:solidFill>
              <a:latin typeface="Arial" panose="020B0604020202020204" pitchFamily="34" charset="0"/>
              <a:cs typeface="Arial" panose="020B0604020202020204" pitchFamily="34" charset="0"/>
            </a:endParaRPr>
          </a:p>
          <a:p>
            <a:pPr marL="450850" lvl="2" indent="-301625">
              <a:lnSpc>
                <a:spcPct val="90000"/>
              </a:lnSpc>
              <a:buClr>
                <a:srgbClr val="78BE20"/>
              </a:buClr>
              <a:defRPr/>
            </a:pPr>
            <a:r>
              <a:rPr lang="en-US" sz="1950" dirty="0">
                <a:solidFill>
                  <a:srgbClr val="005EB8"/>
                </a:solidFill>
                <a:latin typeface="Arial" panose="020B0604020202020204" pitchFamily="34" charset="0"/>
                <a:cs typeface="Arial" panose="020B0604020202020204" pitchFamily="34" charset="0"/>
              </a:rPr>
              <a:t>pay the person’s bills (domestic, insurance premiums, care costs, etc);</a:t>
            </a:r>
          </a:p>
          <a:p>
            <a:pPr marL="450850" lvl="2" indent="-301625">
              <a:lnSpc>
                <a:spcPct val="90000"/>
              </a:lnSpc>
              <a:buClr>
                <a:srgbClr val="78BE20"/>
              </a:buClr>
              <a:defRPr/>
            </a:pPr>
            <a:r>
              <a:rPr lang="en-US" sz="1950" dirty="0">
                <a:solidFill>
                  <a:srgbClr val="005EB8"/>
                </a:solidFill>
                <a:latin typeface="Arial" panose="020B0604020202020204" pitchFamily="34" charset="0"/>
                <a:cs typeface="Arial" panose="020B0604020202020204" pitchFamily="34" charset="0"/>
              </a:rPr>
              <a:t>access their Bank/Building Society Accounts;</a:t>
            </a:r>
          </a:p>
          <a:p>
            <a:pPr marL="450850" lvl="2" indent="-301625">
              <a:lnSpc>
                <a:spcPct val="90000"/>
              </a:lnSpc>
              <a:buClr>
                <a:srgbClr val="78BE20"/>
              </a:buClr>
              <a:defRPr/>
            </a:pPr>
            <a:r>
              <a:rPr lang="en-US" sz="1950" dirty="0">
                <a:solidFill>
                  <a:srgbClr val="005EB8"/>
                </a:solidFill>
                <a:latin typeface="Arial" panose="020B0604020202020204" pitchFamily="34" charset="0"/>
                <a:cs typeface="Arial" panose="020B0604020202020204" pitchFamily="34" charset="0"/>
              </a:rPr>
              <a:t>collect their benefits;</a:t>
            </a:r>
          </a:p>
          <a:p>
            <a:pPr marL="450850" lvl="2" indent="-301625">
              <a:lnSpc>
                <a:spcPct val="90000"/>
              </a:lnSpc>
              <a:buClr>
                <a:srgbClr val="78BE20"/>
              </a:buClr>
              <a:defRPr/>
            </a:pPr>
            <a:r>
              <a:rPr lang="en-US" sz="1950" dirty="0">
                <a:solidFill>
                  <a:srgbClr val="005EB8"/>
                </a:solidFill>
                <a:latin typeface="Arial" panose="020B0604020202020204" pitchFamily="34" charset="0"/>
                <a:cs typeface="Arial" panose="020B0604020202020204" pitchFamily="34" charset="0"/>
              </a:rPr>
              <a:t>deal with their shares &amp; investments;</a:t>
            </a:r>
          </a:p>
          <a:p>
            <a:pPr marL="450850" lvl="2" indent="-301625">
              <a:lnSpc>
                <a:spcPct val="90000"/>
              </a:lnSpc>
              <a:buClr>
                <a:srgbClr val="78BE20"/>
              </a:buClr>
              <a:defRPr/>
            </a:pPr>
            <a:r>
              <a:rPr lang="en-US" sz="1950" dirty="0">
                <a:solidFill>
                  <a:srgbClr val="005EB8"/>
                </a:solidFill>
                <a:latin typeface="Arial" panose="020B0604020202020204" pitchFamily="34" charset="0"/>
                <a:cs typeface="Arial" panose="020B0604020202020204" pitchFamily="34" charset="0"/>
              </a:rPr>
              <a:t>sell their house</a:t>
            </a:r>
          </a:p>
          <a:p>
            <a:pPr marL="685800" lvl="2" indent="0">
              <a:lnSpc>
                <a:spcPct val="90000"/>
              </a:lnSpc>
              <a:buNone/>
              <a:defRPr/>
            </a:pPr>
            <a:endParaRPr lang="en-US" sz="1950" dirty="0">
              <a:solidFill>
                <a:srgbClr val="005EB8"/>
              </a:solidFill>
              <a:latin typeface="Arial" panose="020B0604020202020204" pitchFamily="34" charset="0"/>
              <a:cs typeface="Arial" panose="020B0604020202020204" pitchFamily="34" charset="0"/>
            </a:endParaRPr>
          </a:p>
          <a:p>
            <a:pPr marL="92075" lvl="1" indent="0">
              <a:lnSpc>
                <a:spcPct val="90000"/>
              </a:lnSpc>
              <a:buNone/>
              <a:defRPr/>
            </a:pPr>
            <a:r>
              <a:rPr lang="en-US" sz="1950" dirty="0">
                <a:solidFill>
                  <a:srgbClr val="005EB8"/>
                </a:solidFill>
                <a:latin typeface="Arial" panose="020B0604020202020204" pitchFamily="34" charset="0"/>
                <a:cs typeface="Arial" panose="020B0604020202020204" pitchFamily="34" charset="0"/>
              </a:rPr>
              <a:t>The attorney can act for the person who has granted the power while he or she still has mental capacity if their Lasting Power of Attorney has been set up to allow for this.</a:t>
            </a:r>
          </a:p>
          <a:p>
            <a:pPr>
              <a:lnSpc>
                <a:spcPct val="80000"/>
              </a:lnSpc>
              <a:defRPr/>
            </a:pPr>
            <a:endParaRPr lang="en-US" altLang="en-US" sz="1650" dirty="0">
              <a:solidFill>
                <a:srgbClr val="003366"/>
              </a:solidFill>
              <a:latin typeface="Arial" panose="020B0604020202020204" pitchFamily="34" charset="0"/>
              <a:cs typeface="Arial" panose="020B0604020202020204" pitchFamily="34" charset="0"/>
            </a:endParaRPr>
          </a:p>
          <a:p>
            <a:pPr>
              <a:lnSpc>
                <a:spcPct val="80000"/>
              </a:lnSpc>
              <a:buNone/>
              <a:defRPr/>
            </a:pPr>
            <a:endParaRPr lang="en-US" altLang="en-US" sz="1650" dirty="0">
              <a:solidFill>
                <a:srgbClr val="003366"/>
              </a:solidFill>
              <a:latin typeface="Arial" panose="020B0604020202020204" pitchFamily="34" charset="0"/>
              <a:cs typeface="Arial" panose="020B0604020202020204" pitchFamily="34" charset="0"/>
            </a:endParaRPr>
          </a:p>
          <a:p>
            <a:pPr>
              <a:lnSpc>
                <a:spcPct val="90000"/>
              </a:lnSpc>
              <a:defRPr/>
            </a:pPr>
            <a:endParaRPr lang="en-US" dirty="0"/>
          </a:p>
          <a:p>
            <a:pPr marL="0" indent="0">
              <a:lnSpc>
                <a:spcPct val="90000"/>
              </a:lnSpc>
              <a:buNone/>
              <a:defRPr/>
            </a:pPr>
            <a:endParaRPr lang="en-US" dirty="0"/>
          </a:p>
          <a:p>
            <a:pPr>
              <a:lnSpc>
                <a:spcPct val="90000"/>
              </a:lnSpc>
              <a:defRPr/>
            </a:pPr>
            <a:endParaRPr lang="en-US" dirty="0"/>
          </a:p>
        </p:txBody>
      </p:sp>
      <p:sp>
        <p:nvSpPr>
          <p:cNvPr id="4" name="TextBox 3">
            <a:extLst>
              <a:ext uri="{FF2B5EF4-FFF2-40B4-BE49-F238E27FC236}">
                <a16:creationId xmlns:a16="http://schemas.microsoft.com/office/drawing/2014/main" id="{EA50ED08-0428-4BB6-8F7E-6BC5C7EF916E}"/>
              </a:ext>
            </a:extLst>
          </p:cNvPr>
          <p:cNvSpPr txBox="1"/>
          <p:nvPr/>
        </p:nvSpPr>
        <p:spPr>
          <a:xfrm>
            <a:off x="323528" y="339502"/>
            <a:ext cx="6120680" cy="584775"/>
          </a:xfrm>
          <a:prstGeom prst="rect">
            <a:avLst/>
          </a:prstGeom>
          <a:noFill/>
        </p:spPr>
        <p:txBody>
          <a:bodyPr wrap="square" rtlCol="0">
            <a:spAutoFit/>
          </a:bodyPr>
          <a:lstStyle/>
          <a:p>
            <a:r>
              <a:rPr lang="en-GB" sz="3200" b="1" dirty="0">
                <a:solidFill>
                  <a:srgbClr val="78BE20"/>
                </a:solidFill>
                <a:latin typeface="Arial" panose="020B0604020202020204" pitchFamily="34" charset="0"/>
                <a:cs typeface="Arial" panose="020B0604020202020204" pitchFamily="34" charset="0"/>
              </a:rPr>
              <a:t>LPA Property and Affairs</a:t>
            </a:r>
            <a:endParaRPr lang="en-GB" sz="3200" dirty="0"/>
          </a:p>
        </p:txBody>
      </p:sp>
      <p:pic>
        <p:nvPicPr>
          <p:cNvPr id="14" name="Audio 13">
            <a:hlinkClick r:id="" action="ppaction://media"/>
            <a:extLst>
              <a:ext uri="{FF2B5EF4-FFF2-40B4-BE49-F238E27FC236}">
                <a16:creationId xmlns:a16="http://schemas.microsoft.com/office/drawing/2014/main" id="{B7B60E35-EE30-4644-9758-ED955AC1C6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41940259"/>
      </p:ext>
    </p:extLst>
  </p:cSld>
  <p:clrMapOvr>
    <a:masterClrMapping/>
  </p:clrMapOvr>
  <mc:AlternateContent xmlns:mc="http://schemas.openxmlformats.org/markup-compatibility/2006" xmlns:p14="http://schemas.microsoft.com/office/powerpoint/2010/main">
    <mc:Choice Requires="p14">
      <p:transition spd="slow" p14:dur="2000" advTm="44785"/>
    </mc:Choice>
    <mc:Fallback xmlns="">
      <p:transition spd="slow" advTm="44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23528" y="1059582"/>
            <a:ext cx="7994972" cy="3997325"/>
          </a:xfrm>
        </p:spPr>
        <p:txBody>
          <a:bodyPr>
            <a:noAutofit/>
          </a:bodyPr>
          <a:lstStyle/>
          <a:p>
            <a:pPr marL="0" indent="0">
              <a:buNone/>
            </a:pPr>
            <a:r>
              <a:rPr lang="en-US" altLang="en-US" sz="1600" dirty="0">
                <a:solidFill>
                  <a:srgbClr val="005EB8"/>
                </a:solidFill>
                <a:latin typeface="Arial" panose="020B0604020202020204" pitchFamily="34" charset="0"/>
                <a:cs typeface="Arial" panose="020B0604020202020204" pitchFamily="34" charset="0"/>
              </a:rPr>
              <a:t>Attorneys can only act </a:t>
            </a:r>
            <a:r>
              <a:rPr lang="en-US" altLang="en-US" sz="1600" u="sng" dirty="0">
                <a:solidFill>
                  <a:srgbClr val="005EB8"/>
                </a:solidFill>
                <a:latin typeface="Arial" panose="020B0604020202020204" pitchFamily="34" charset="0"/>
                <a:cs typeface="Arial" panose="020B0604020202020204" pitchFamily="34" charset="0"/>
              </a:rPr>
              <a:t>if the person has lost mental capacity </a:t>
            </a:r>
            <a:r>
              <a:rPr lang="en-US" altLang="en-US" sz="1600" dirty="0">
                <a:solidFill>
                  <a:srgbClr val="005EB8"/>
                </a:solidFill>
                <a:latin typeface="Arial" panose="020B0604020202020204" pitchFamily="34" charset="0"/>
                <a:cs typeface="Arial" panose="020B0604020202020204" pitchFamily="34" charset="0"/>
              </a:rPr>
              <a:t>to make welfare decisions </a:t>
            </a:r>
          </a:p>
          <a:p>
            <a:pPr marL="0" indent="0">
              <a:buNone/>
            </a:pPr>
            <a:r>
              <a:rPr lang="en-US" altLang="en-US" sz="1600" dirty="0">
                <a:solidFill>
                  <a:srgbClr val="005EB8"/>
                </a:solidFill>
                <a:latin typeface="Arial" panose="020B0604020202020204" pitchFamily="34" charset="0"/>
                <a:cs typeface="Arial" panose="020B0604020202020204" pitchFamily="34" charset="0"/>
              </a:rPr>
              <a:t>Attorney can decide such things as:</a:t>
            </a:r>
          </a:p>
          <a:p>
            <a:pPr>
              <a:buClr>
                <a:srgbClr val="78BE20"/>
              </a:buClr>
            </a:pPr>
            <a:r>
              <a:rPr lang="en-US" altLang="en-US" sz="1600" dirty="0">
                <a:solidFill>
                  <a:srgbClr val="005EB8"/>
                </a:solidFill>
                <a:latin typeface="Arial" panose="020B0604020202020204" pitchFamily="34" charset="0"/>
                <a:cs typeface="Arial" panose="020B0604020202020204" pitchFamily="34" charset="0"/>
              </a:rPr>
              <a:t>where the person lives;</a:t>
            </a:r>
          </a:p>
          <a:p>
            <a:pPr>
              <a:buClr>
                <a:srgbClr val="78BE20"/>
              </a:buClr>
            </a:pPr>
            <a:r>
              <a:rPr lang="en-US" altLang="en-US" sz="1600" dirty="0">
                <a:solidFill>
                  <a:srgbClr val="005EB8"/>
                </a:solidFill>
                <a:latin typeface="Arial" panose="020B0604020202020204" pitchFamily="34" charset="0"/>
                <a:cs typeface="Arial" panose="020B0604020202020204" pitchFamily="34" charset="0"/>
              </a:rPr>
              <a:t>allowing or refusing medical treatment;</a:t>
            </a:r>
          </a:p>
          <a:p>
            <a:pPr>
              <a:buClr>
                <a:srgbClr val="78BE20"/>
              </a:buClr>
            </a:pPr>
            <a:r>
              <a:rPr lang="en-US" altLang="en-US" sz="1600" dirty="0">
                <a:solidFill>
                  <a:srgbClr val="005EB8"/>
                </a:solidFill>
                <a:latin typeface="Arial" panose="020B0604020202020204" pitchFamily="34" charset="0"/>
                <a:cs typeface="Arial" panose="020B0604020202020204" pitchFamily="34" charset="0"/>
              </a:rPr>
              <a:t>arranging care;</a:t>
            </a:r>
          </a:p>
          <a:p>
            <a:pPr>
              <a:buClr>
                <a:srgbClr val="78BE20"/>
              </a:buClr>
            </a:pPr>
            <a:r>
              <a:rPr lang="en-US" altLang="en-US" sz="1600" dirty="0">
                <a:solidFill>
                  <a:srgbClr val="005EB8"/>
                </a:solidFill>
                <a:latin typeface="Arial" panose="020B0604020202020204" pitchFamily="34" charset="0"/>
                <a:cs typeface="Arial" panose="020B0604020202020204" pitchFamily="34" charset="0"/>
              </a:rPr>
              <a:t>accessing their personal information;</a:t>
            </a:r>
          </a:p>
          <a:p>
            <a:pPr>
              <a:buClr>
                <a:srgbClr val="78BE20"/>
              </a:buClr>
            </a:pPr>
            <a:r>
              <a:rPr lang="en-US" altLang="en-US" sz="1600" dirty="0">
                <a:solidFill>
                  <a:srgbClr val="005EB8"/>
                </a:solidFill>
                <a:latin typeface="Arial" panose="020B0604020202020204" pitchFamily="34" charset="0"/>
                <a:cs typeface="Arial" panose="020B0604020202020204" pitchFamily="34" charset="0"/>
              </a:rPr>
              <a:t>making GP or dentist appointments, arranging eye tests; </a:t>
            </a:r>
          </a:p>
          <a:p>
            <a:pPr>
              <a:buClr>
                <a:srgbClr val="78BE20"/>
              </a:buClr>
            </a:pPr>
            <a:r>
              <a:rPr lang="en-US" altLang="en-US" sz="1600" dirty="0">
                <a:solidFill>
                  <a:srgbClr val="005EB8"/>
                </a:solidFill>
                <a:latin typeface="Arial" panose="020B0604020202020204" pitchFamily="34" charset="0"/>
                <a:cs typeface="Arial" panose="020B0604020202020204" pitchFamily="34" charset="0"/>
              </a:rPr>
              <a:t>deciding who does or does not have contact with them</a:t>
            </a:r>
          </a:p>
          <a:p>
            <a:pPr marL="0" indent="0">
              <a:buNone/>
            </a:pPr>
            <a:endParaRPr lang="en-US" altLang="en-US" sz="1600" dirty="0">
              <a:solidFill>
                <a:srgbClr val="005EB8"/>
              </a:solidFill>
              <a:latin typeface="Arial" panose="020B0604020202020204" pitchFamily="34" charset="0"/>
              <a:cs typeface="Arial" panose="020B0604020202020204" pitchFamily="34" charset="0"/>
            </a:endParaRPr>
          </a:p>
          <a:p>
            <a:pPr marL="0" indent="0">
              <a:buNone/>
            </a:pPr>
            <a:r>
              <a:rPr lang="en-US" altLang="en-US" sz="1600" dirty="0">
                <a:solidFill>
                  <a:srgbClr val="005EB8"/>
                </a:solidFill>
                <a:latin typeface="Arial" panose="020B0604020202020204" pitchFamily="34" charset="0"/>
                <a:cs typeface="Arial" panose="020B0604020202020204" pitchFamily="34" charset="0"/>
              </a:rPr>
              <a:t>When creating their LPA the person must decide whether their Attorney is to have power to refuse life sustaining treatment.</a:t>
            </a:r>
          </a:p>
          <a:p>
            <a:pPr marL="0" indent="0">
              <a:buNone/>
            </a:pPr>
            <a:r>
              <a:rPr lang="en-US" altLang="en-US" sz="1600" dirty="0">
                <a:solidFill>
                  <a:srgbClr val="005EB8"/>
                </a:solidFill>
                <a:latin typeface="Arial" panose="020B0604020202020204" pitchFamily="34" charset="0"/>
                <a:cs typeface="Arial" panose="020B0604020202020204" pitchFamily="34" charset="0"/>
              </a:rPr>
              <a:t>Complimentary to the Health &amp; Welfare LPA is the option is to create an Advance Decision (commonly known as a Living Will). </a:t>
            </a:r>
          </a:p>
          <a:p>
            <a:pPr marL="0" indent="0">
              <a:buNone/>
            </a:pPr>
            <a:endParaRPr lang="en-GB" sz="1600" dirty="0">
              <a:solidFill>
                <a:srgbClr val="005EB8"/>
              </a:solidFill>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B5B5BC5-0D8C-416E-8B3B-5154E643B433}"/>
              </a:ext>
            </a:extLst>
          </p:cNvPr>
          <p:cNvSpPr txBox="1"/>
          <p:nvPr/>
        </p:nvSpPr>
        <p:spPr>
          <a:xfrm>
            <a:off x="323528" y="325902"/>
            <a:ext cx="6840760" cy="584775"/>
          </a:xfrm>
          <a:prstGeom prst="rect">
            <a:avLst/>
          </a:prstGeom>
          <a:noFill/>
        </p:spPr>
        <p:txBody>
          <a:bodyPr wrap="square" rtlCol="0">
            <a:spAutoFit/>
          </a:bodyPr>
          <a:lstStyle/>
          <a:p>
            <a:r>
              <a:rPr lang="en-GB" sz="3200" b="1" dirty="0">
                <a:solidFill>
                  <a:srgbClr val="003366"/>
                </a:solidFill>
                <a:effectLst>
                  <a:outerShdw blurRad="38100" dist="38100" dir="2700000" algn="tl">
                    <a:srgbClr val="000000">
                      <a:alpha val="43137"/>
                    </a:srgbClr>
                  </a:outerShdw>
                </a:effectLst>
              </a:rPr>
              <a:t> </a:t>
            </a:r>
            <a:r>
              <a:rPr lang="en-GB" sz="3200" b="1" dirty="0">
                <a:solidFill>
                  <a:srgbClr val="78BE20"/>
                </a:solidFill>
                <a:latin typeface="Arial" panose="020B0604020202020204" pitchFamily="34" charset="0"/>
                <a:cs typeface="Arial" panose="020B0604020202020204" pitchFamily="34" charset="0"/>
              </a:rPr>
              <a:t>LPA Health and Welfare</a:t>
            </a:r>
            <a:endParaRPr lang="en-GB" sz="3200" dirty="0"/>
          </a:p>
        </p:txBody>
      </p:sp>
      <p:pic>
        <p:nvPicPr>
          <p:cNvPr id="11" name="Audio 10">
            <a:hlinkClick r:id="" action="ppaction://media"/>
            <a:extLst>
              <a:ext uri="{FF2B5EF4-FFF2-40B4-BE49-F238E27FC236}">
                <a16:creationId xmlns:a16="http://schemas.microsoft.com/office/drawing/2014/main" id="{F8A10474-CED1-4238-8868-E6C2B37216A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595110529"/>
      </p:ext>
    </p:extLst>
  </p:cSld>
  <p:clrMapOvr>
    <a:masterClrMapping/>
  </p:clrMapOvr>
  <mc:AlternateContent xmlns:mc="http://schemas.openxmlformats.org/markup-compatibility/2006" xmlns:p14="http://schemas.microsoft.com/office/powerpoint/2010/main">
    <mc:Choice Requires="p14">
      <p:transition spd="slow" p14:dur="2000" advTm="101487"/>
    </mc:Choice>
    <mc:Fallback xmlns="">
      <p:transition spd="slow" advTm="10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pPr lvl="1" algn="ctr"/>
            <a:r>
              <a:rPr lang="en-US" altLang="en-US" sz="2400" b="1" dirty="0">
                <a:solidFill>
                  <a:srgbClr val="003366"/>
                </a:solidFill>
                <a:effectLst>
                  <a:outerShdw blurRad="38100" dist="38100" dir="2700000" algn="tl">
                    <a:srgbClr val="000000">
                      <a:alpha val="43137"/>
                    </a:srgbClr>
                  </a:outerShdw>
                </a:effectLst>
              </a:rPr>
              <a:t>                                       </a:t>
            </a:r>
            <a:br>
              <a:rPr lang="en-US" altLang="en-US" sz="2400" b="1" dirty="0">
                <a:solidFill>
                  <a:srgbClr val="003366"/>
                </a:solidFill>
                <a:effectLst>
                  <a:outerShdw blurRad="38100" dist="38100" dir="2700000" algn="tl">
                    <a:srgbClr val="000000">
                      <a:alpha val="43137"/>
                    </a:srgbClr>
                  </a:outerShdw>
                </a:effectLst>
              </a:rPr>
            </a:br>
            <a:r>
              <a:rPr lang="en-US" altLang="en-US" sz="2400" b="1" dirty="0">
                <a:solidFill>
                  <a:srgbClr val="003366"/>
                </a:solidFill>
                <a:effectLst>
                  <a:outerShdw blurRad="38100" dist="38100" dir="2700000" algn="tl">
                    <a:srgbClr val="000000">
                      <a:alpha val="43137"/>
                    </a:srgbClr>
                  </a:outerShdw>
                </a:effectLst>
              </a:rPr>
              <a:t>                                           </a:t>
            </a:r>
            <a:endParaRPr lang="en-US" altLang="en-US" sz="2400" b="1" dirty="0">
              <a:solidFill>
                <a:srgbClr val="78BE20"/>
              </a:solidFill>
            </a:endParaRPr>
          </a:p>
        </p:txBody>
      </p:sp>
      <p:sp>
        <p:nvSpPr>
          <p:cNvPr id="3" name="Content Placeholder 2"/>
          <p:cNvSpPr>
            <a:spLocks noGrp="1"/>
          </p:cNvSpPr>
          <p:nvPr>
            <p:ph idx="4294967295"/>
          </p:nvPr>
        </p:nvSpPr>
        <p:spPr>
          <a:xfrm>
            <a:off x="215900" y="987574"/>
            <a:ext cx="8532564" cy="3492500"/>
          </a:xfrm>
        </p:spPr>
        <p:txBody>
          <a:bodyPr>
            <a:noAutofit/>
          </a:bodyPr>
          <a:lstStyle/>
          <a:p>
            <a:pPr marL="92075" lvl="1" indent="0">
              <a:buNone/>
            </a:pPr>
            <a:r>
              <a:rPr lang="en-US" altLang="en-US" sz="1400" dirty="0">
                <a:solidFill>
                  <a:srgbClr val="005EB8"/>
                </a:solidFill>
                <a:latin typeface="Arial" panose="020B0604020202020204" pitchFamily="34" charset="0"/>
                <a:cs typeface="Arial" panose="020B0604020202020204" pitchFamily="34" charset="0"/>
              </a:rPr>
              <a:t>At a point at which they have capacity to do so, an individual states what medical treatment they would refuse in future, if that treatment needs to be given or continued and they are then incapable of refusing consent to it </a:t>
            </a:r>
            <a:r>
              <a:rPr lang="en-GB" sz="1400" dirty="0">
                <a:solidFill>
                  <a:srgbClr val="768692"/>
                </a:solidFill>
                <a:latin typeface="Arial" panose="020B0604020202020204" pitchFamily="34" charset="0"/>
                <a:cs typeface="Arial" panose="020B0604020202020204" pitchFamily="34" charset="0"/>
              </a:rPr>
              <a:t>(</a:t>
            </a:r>
            <a:r>
              <a:rPr lang="en-GB" sz="1400" i="1" dirty="0">
                <a:solidFill>
                  <a:srgbClr val="768692"/>
                </a:solidFill>
                <a:latin typeface="Arial" panose="020B0604020202020204" pitchFamily="34" charset="0"/>
                <a:cs typeface="Arial" panose="020B0604020202020204" pitchFamily="34" charset="0"/>
              </a:rPr>
              <a:t>section 24(1), MCA 2005</a:t>
            </a:r>
            <a:r>
              <a:rPr lang="en-GB" sz="1400" dirty="0">
                <a:solidFill>
                  <a:srgbClr val="768692"/>
                </a:solidFill>
                <a:latin typeface="Arial" panose="020B0604020202020204" pitchFamily="34" charset="0"/>
                <a:cs typeface="Arial" panose="020B0604020202020204" pitchFamily="34" charset="0"/>
              </a:rPr>
              <a:t>)</a:t>
            </a:r>
          </a:p>
          <a:p>
            <a:pPr marL="92075" lvl="1" indent="0">
              <a:buNone/>
            </a:pPr>
            <a:endParaRPr lang="en-GB" altLang="en-US" sz="1400" u="sng" dirty="0">
              <a:solidFill>
                <a:srgbClr val="005EB8"/>
              </a:solidFill>
              <a:latin typeface="Arial" panose="020B0604020202020204" pitchFamily="34" charset="0"/>
              <a:cs typeface="Arial" panose="020B0604020202020204" pitchFamily="34" charset="0"/>
            </a:endParaRPr>
          </a:p>
          <a:p>
            <a:pPr marL="377825" lvl="1">
              <a:buClr>
                <a:srgbClr val="78BE20"/>
              </a:buClr>
              <a:buFont typeface="Arial" panose="020B0604020202020204" pitchFamily="34" charset="0"/>
              <a:buChar char="•"/>
            </a:pPr>
            <a:r>
              <a:rPr lang="en-US" altLang="en-US" sz="1400" u="sng" dirty="0">
                <a:solidFill>
                  <a:srgbClr val="005EB8"/>
                </a:solidFill>
                <a:latin typeface="Arial" panose="020B0604020202020204" pitchFamily="34" charset="0"/>
                <a:cs typeface="Arial" panose="020B0604020202020204" pitchFamily="34" charset="0"/>
              </a:rPr>
              <a:t>Advantage</a:t>
            </a:r>
            <a:r>
              <a:rPr lang="en-US" altLang="en-US" sz="1400" dirty="0">
                <a:solidFill>
                  <a:srgbClr val="005EB8"/>
                </a:solidFill>
                <a:latin typeface="Arial" panose="020B0604020202020204" pitchFamily="34" charset="0"/>
                <a:cs typeface="Arial" panose="020B0604020202020204" pitchFamily="34" charset="0"/>
              </a:rPr>
              <a:t>: reduces burden of responsibility on Attorney</a:t>
            </a:r>
          </a:p>
          <a:p>
            <a:pPr marL="377825" lvl="1">
              <a:buClr>
                <a:srgbClr val="78BE20"/>
              </a:buClr>
              <a:buFont typeface="Arial" panose="020B0604020202020204" pitchFamily="34" charset="0"/>
              <a:buChar char="•"/>
            </a:pPr>
            <a:r>
              <a:rPr lang="en-US" altLang="en-US" sz="1400" u="sng" dirty="0">
                <a:solidFill>
                  <a:srgbClr val="005EB8"/>
                </a:solidFill>
                <a:latin typeface="Arial" panose="020B0604020202020204" pitchFamily="34" charset="0"/>
                <a:cs typeface="Arial" panose="020B0604020202020204" pitchFamily="34" charset="0"/>
              </a:rPr>
              <a:t>Disadvantage</a:t>
            </a:r>
            <a:r>
              <a:rPr lang="en-US" altLang="en-US" sz="1400" dirty="0">
                <a:solidFill>
                  <a:srgbClr val="005EB8"/>
                </a:solidFill>
                <a:latin typeface="Arial" panose="020B0604020202020204" pitchFamily="34" charset="0"/>
                <a:cs typeface="Arial" panose="020B0604020202020204" pitchFamily="34" charset="0"/>
              </a:rPr>
              <a:t>: Advanced Decisions must be specific and it can be difficult to predict in advance what decisions might need to be made in future</a:t>
            </a:r>
          </a:p>
          <a:p>
            <a:pPr marL="92075" lvl="1" indent="0">
              <a:buNone/>
            </a:pPr>
            <a:endParaRPr lang="en-US" altLang="en-US" sz="1400" dirty="0">
              <a:solidFill>
                <a:srgbClr val="005EB8"/>
              </a:solidFill>
              <a:latin typeface="Arial" panose="020B0604020202020204" pitchFamily="34" charset="0"/>
              <a:cs typeface="Arial" panose="020B0604020202020204" pitchFamily="34" charset="0"/>
            </a:endParaRPr>
          </a:p>
          <a:p>
            <a:pPr marL="92075" lvl="1" indent="0">
              <a:buNone/>
            </a:pPr>
            <a:r>
              <a:rPr lang="en-US" altLang="en-US" sz="1400" dirty="0">
                <a:solidFill>
                  <a:srgbClr val="005EB8"/>
                </a:solidFill>
                <a:latin typeface="Arial" panose="020B0604020202020204" pitchFamily="34" charset="0"/>
                <a:cs typeface="Arial" panose="020B0604020202020204" pitchFamily="34" charset="0"/>
              </a:rPr>
              <a:t>Can apply to life sustaining treatment but must be in writing, signed and witnessed and must state clearly it applies even if the specific decision would place the person’s life at risk.</a:t>
            </a:r>
          </a:p>
          <a:p>
            <a:pPr marL="92075" lvl="1" indent="0">
              <a:buNone/>
            </a:pPr>
            <a:endParaRPr lang="en-US" altLang="en-US" sz="1400" dirty="0">
              <a:solidFill>
                <a:srgbClr val="005EB8"/>
              </a:solidFill>
              <a:latin typeface="Arial" panose="020B0604020202020204" pitchFamily="34" charset="0"/>
              <a:cs typeface="Arial" panose="020B0604020202020204" pitchFamily="34" charset="0"/>
            </a:endParaRPr>
          </a:p>
          <a:p>
            <a:pPr marL="92075" lvl="1" indent="0">
              <a:buNone/>
            </a:pPr>
            <a:r>
              <a:rPr lang="en-US" altLang="en-US" sz="1400" dirty="0">
                <a:solidFill>
                  <a:srgbClr val="005EB8"/>
                </a:solidFill>
                <a:latin typeface="Arial" panose="020B0604020202020204" pitchFamily="34" charset="0"/>
                <a:cs typeface="Arial" panose="020B0604020202020204" pitchFamily="34" charset="0"/>
              </a:rPr>
              <a:t>A Health &amp; Welfare LPA Attorney cannot consent to treatment if an Advanced Decision made </a:t>
            </a:r>
            <a:r>
              <a:rPr lang="en-US" altLang="en-US" sz="1400" u="sng" dirty="0">
                <a:solidFill>
                  <a:srgbClr val="005EB8"/>
                </a:solidFill>
                <a:latin typeface="Arial" panose="020B0604020202020204" pitchFamily="34" charset="0"/>
                <a:cs typeface="Arial" panose="020B0604020202020204" pitchFamily="34" charset="0"/>
              </a:rPr>
              <a:t>after</a:t>
            </a:r>
            <a:r>
              <a:rPr lang="en-US" altLang="en-US" sz="1400" dirty="0">
                <a:solidFill>
                  <a:srgbClr val="005EB8"/>
                </a:solidFill>
                <a:latin typeface="Arial" panose="020B0604020202020204" pitchFamily="34" charset="0"/>
                <a:cs typeface="Arial" panose="020B0604020202020204" pitchFamily="34" charset="0"/>
              </a:rPr>
              <a:t> the LPA declines that treatment.</a:t>
            </a:r>
          </a:p>
          <a:p>
            <a:pPr marL="92075" lvl="1" indent="0">
              <a:buNone/>
            </a:pPr>
            <a:r>
              <a:rPr lang="en-US" altLang="en-US" sz="1400" dirty="0">
                <a:solidFill>
                  <a:srgbClr val="005EB8"/>
                </a:solidFill>
                <a:latin typeface="Arial" panose="020B0604020202020204" pitchFamily="34" charset="0"/>
                <a:cs typeface="Arial" panose="020B0604020202020204" pitchFamily="34" charset="0"/>
              </a:rPr>
              <a:t>An Advanced Decision is </a:t>
            </a:r>
            <a:r>
              <a:rPr lang="en-US" altLang="en-US" sz="1400" u="sng" dirty="0">
                <a:solidFill>
                  <a:srgbClr val="005EB8"/>
                </a:solidFill>
                <a:latin typeface="Arial" panose="020B0604020202020204" pitchFamily="34" charset="0"/>
                <a:cs typeface="Arial" panose="020B0604020202020204" pitchFamily="34" charset="0"/>
              </a:rPr>
              <a:t>invalidated by Welfare LPA made later </a:t>
            </a:r>
            <a:r>
              <a:rPr lang="en-US" altLang="en-US" sz="1400" dirty="0">
                <a:solidFill>
                  <a:srgbClr val="005EB8"/>
                </a:solidFill>
                <a:latin typeface="Arial" panose="020B0604020202020204" pitchFamily="34" charset="0"/>
                <a:cs typeface="Arial" panose="020B0604020202020204" pitchFamily="34" charset="0"/>
              </a:rPr>
              <a:t>giving the attorney authority to accept or decline the same treatment as set out in the Advanced Decision.</a:t>
            </a:r>
            <a:endParaRPr lang="en-GB" sz="1400" dirty="0">
              <a:solidFill>
                <a:srgbClr val="005EB8"/>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47D9424-EBD1-41E2-BDF2-5FEBCCEF9D40}"/>
              </a:ext>
            </a:extLst>
          </p:cNvPr>
          <p:cNvSpPr txBox="1"/>
          <p:nvPr/>
        </p:nvSpPr>
        <p:spPr>
          <a:xfrm>
            <a:off x="381429" y="267494"/>
            <a:ext cx="4190571" cy="584775"/>
          </a:xfrm>
          <a:prstGeom prst="rect">
            <a:avLst/>
          </a:prstGeom>
          <a:noFill/>
        </p:spPr>
        <p:txBody>
          <a:bodyPr wrap="none" rtlCol="0">
            <a:spAutoFit/>
          </a:bodyPr>
          <a:lstStyle/>
          <a:p>
            <a:r>
              <a:rPr lang="en-US" altLang="en-US" sz="3200" b="1" dirty="0">
                <a:solidFill>
                  <a:srgbClr val="78BE20"/>
                </a:solidFill>
                <a:latin typeface="Arial" panose="020B0604020202020204" pitchFamily="34" charset="0"/>
                <a:cs typeface="Arial" panose="020B0604020202020204" pitchFamily="34" charset="0"/>
              </a:rPr>
              <a:t>Advanced Decisions</a:t>
            </a:r>
            <a:endParaRPr lang="en-GB" sz="3200" dirty="0">
              <a:latin typeface="Arial" panose="020B0604020202020204" pitchFamily="34" charset="0"/>
              <a:cs typeface="Arial" panose="020B0604020202020204" pitchFamily="34" charset="0"/>
            </a:endParaRPr>
          </a:p>
        </p:txBody>
      </p:sp>
      <p:pic>
        <p:nvPicPr>
          <p:cNvPr id="11" name="Audio 10">
            <a:hlinkClick r:id="" action="ppaction://media"/>
            <a:extLst>
              <a:ext uri="{FF2B5EF4-FFF2-40B4-BE49-F238E27FC236}">
                <a16:creationId xmlns:a16="http://schemas.microsoft.com/office/drawing/2014/main" id="{B99BD38F-5D0A-45A8-8C17-817C6E49F73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1787806444"/>
      </p:ext>
    </p:extLst>
  </p:cSld>
  <p:clrMapOvr>
    <a:masterClrMapping/>
  </p:clrMapOvr>
  <mc:AlternateContent xmlns:mc="http://schemas.openxmlformats.org/markup-compatibility/2006" xmlns:p14="http://schemas.microsoft.com/office/powerpoint/2010/main">
    <mc:Choice Requires="p14">
      <p:transition spd="slow" p14:dur="2000" advTm="180486"/>
    </mc:Choice>
    <mc:Fallback xmlns="">
      <p:transition spd="slow" advTm="180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900" y="1347614"/>
            <a:ext cx="7920880" cy="2456057"/>
          </a:xfrm>
          <a:prstGeom prst="rect">
            <a:avLst/>
          </a:prstGeom>
        </p:spPr>
        <p:txBody>
          <a:bodyPr wrap="square">
            <a:spAutoFit/>
          </a:bodyPr>
          <a:lstStyle/>
          <a:p>
            <a:pPr marL="257175" indent="-257175">
              <a:lnSpc>
                <a:spcPct val="80000"/>
              </a:lnSpc>
              <a:buClr>
                <a:srgbClr val="78BE20"/>
              </a:buClr>
              <a:buFont typeface="Arial" panose="020B0604020202020204" pitchFamily="34" charset="0"/>
              <a:buChar char="•"/>
            </a:pPr>
            <a:r>
              <a:rPr lang="en-US" altLang="en-US" sz="1600" dirty="0">
                <a:solidFill>
                  <a:srgbClr val="005EB8"/>
                </a:solidFill>
                <a:latin typeface="Arial" panose="020B0604020202020204" pitchFamily="34" charset="0"/>
                <a:cs typeface="Arial" panose="020B0604020202020204" pitchFamily="34" charset="0"/>
              </a:rPr>
              <a:t>Requires someone to act as a “</a:t>
            </a:r>
            <a:r>
              <a:rPr lang="en-US" altLang="en-US" sz="1600" dirty="0">
                <a:solidFill>
                  <a:srgbClr val="78BE20"/>
                </a:solidFill>
                <a:latin typeface="Arial" panose="020B0604020202020204" pitchFamily="34" charset="0"/>
                <a:cs typeface="Arial" panose="020B0604020202020204" pitchFamily="34" charset="0"/>
              </a:rPr>
              <a:t>Certificate Provider</a:t>
            </a:r>
            <a:r>
              <a:rPr lang="en-US" altLang="en-US" sz="1600" dirty="0">
                <a:solidFill>
                  <a:srgbClr val="005EB8"/>
                </a:solidFill>
                <a:latin typeface="Arial" panose="020B0604020202020204" pitchFamily="34" charset="0"/>
                <a:cs typeface="Arial" panose="020B0604020202020204" pitchFamily="34" charset="0"/>
              </a:rPr>
              <a:t>”, an independent person verifies that the person creating the LPA has capacity, understands what they are doing, and is not being coerced</a:t>
            </a:r>
          </a:p>
          <a:p>
            <a:pPr marL="257175" indent="-257175">
              <a:lnSpc>
                <a:spcPct val="80000"/>
              </a:lnSpc>
              <a:buClr>
                <a:srgbClr val="78BE20"/>
              </a:buClr>
              <a:buFont typeface="Arial" panose="020B0604020202020204" pitchFamily="34" charset="0"/>
              <a:buChar char="•"/>
            </a:pPr>
            <a:endParaRPr lang="en-US" altLang="en-US" sz="1600" dirty="0">
              <a:solidFill>
                <a:srgbClr val="005EB8"/>
              </a:solidFill>
              <a:latin typeface="Arial" panose="020B0604020202020204" pitchFamily="34" charset="0"/>
              <a:cs typeface="Arial" panose="020B0604020202020204" pitchFamily="34" charset="0"/>
            </a:endParaRPr>
          </a:p>
          <a:p>
            <a:pPr marL="257175" indent="-257175">
              <a:lnSpc>
                <a:spcPct val="80000"/>
              </a:lnSpc>
              <a:buClr>
                <a:srgbClr val="78BE20"/>
              </a:buClr>
              <a:buFont typeface="Arial" panose="020B0604020202020204" pitchFamily="34" charset="0"/>
              <a:buChar char="•"/>
            </a:pPr>
            <a:r>
              <a:rPr lang="en-US" altLang="en-US" sz="1600" dirty="0">
                <a:solidFill>
                  <a:srgbClr val="005EB8"/>
                </a:solidFill>
                <a:latin typeface="Arial" panose="020B0604020202020204" pitchFamily="34" charset="0"/>
                <a:cs typeface="Arial" panose="020B0604020202020204" pitchFamily="34" charset="0"/>
              </a:rPr>
              <a:t>LPA must be registered with the OPG </a:t>
            </a:r>
            <a:r>
              <a:rPr lang="en-US" altLang="en-US" sz="1600" u="sng" dirty="0">
                <a:solidFill>
                  <a:srgbClr val="005EB8"/>
                </a:solidFill>
                <a:latin typeface="Arial" panose="020B0604020202020204" pitchFamily="34" charset="0"/>
                <a:cs typeface="Arial" panose="020B0604020202020204" pitchFamily="34" charset="0"/>
              </a:rPr>
              <a:t>before </a:t>
            </a:r>
            <a:r>
              <a:rPr lang="en-US" altLang="en-US" sz="1600" dirty="0">
                <a:solidFill>
                  <a:srgbClr val="005EB8"/>
                </a:solidFill>
                <a:latin typeface="Arial" panose="020B0604020202020204" pitchFamily="34" charset="0"/>
                <a:cs typeface="Arial" panose="020B0604020202020204" pitchFamily="34" charset="0"/>
              </a:rPr>
              <a:t>it can be used, regardless of any of its terms - fee of £82 per LPA</a:t>
            </a:r>
          </a:p>
          <a:p>
            <a:pPr marL="257175" indent="-257175">
              <a:lnSpc>
                <a:spcPct val="80000"/>
              </a:lnSpc>
              <a:buClr>
                <a:srgbClr val="78BE20"/>
              </a:buClr>
              <a:buFont typeface="Arial" panose="020B0604020202020204" pitchFamily="34" charset="0"/>
              <a:buChar char="•"/>
            </a:pPr>
            <a:endParaRPr lang="en-US" altLang="en-US" sz="1600" dirty="0">
              <a:solidFill>
                <a:srgbClr val="005EB8"/>
              </a:solidFill>
              <a:latin typeface="Arial" panose="020B0604020202020204" pitchFamily="34" charset="0"/>
              <a:cs typeface="Arial" panose="020B0604020202020204" pitchFamily="34" charset="0"/>
            </a:endParaRPr>
          </a:p>
          <a:p>
            <a:pPr marL="257175" indent="-257175">
              <a:lnSpc>
                <a:spcPct val="80000"/>
              </a:lnSpc>
              <a:buClr>
                <a:srgbClr val="78BE20"/>
              </a:buClr>
              <a:buFont typeface="Arial" panose="020B0604020202020204" pitchFamily="34" charset="0"/>
              <a:buChar char="•"/>
            </a:pPr>
            <a:r>
              <a:rPr lang="en-US" altLang="en-US" sz="1600" dirty="0">
                <a:solidFill>
                  <a:srgbClr val="005EB8"/>
                </a:solidFill>
                <a:latin typeface="Arial" panose="020B0604020202020204" pitchFamily="34" charset="0"/>
                <a:cs typeface="Arial" panose="020B0604020202020204" pitchFamily="34" charset="0"/>
              </a:rPr>
              <a:t>The person creating the LPA can choose who, if anyone, is to be notified before the LPA is registered</a:t>
            </a:r>
          </a:p>
          <a:p>
            <a:pPr marL="257175" indent="-257175">
              <a:lnSpc>
                <a:spcPct val="80000"/>
              </a:lnSpc>
              <a:buClr>
                <a:srgbClr val="78BE20"/>
              </a:buClr>
              <a:buFont typeface="Arial" panose="020B0604020202020204" pitchFamily="34" charset="0"/>
              <a:buChar char="•"/>
            </a:pPr>
            <a:endParaRPr lang="en-US" altLang="en-US" sz="1600" dirty="0">
              <a:solidFill>
                <a:srgbClr val="005EB8"/>
              </a:solidFill>
              <a:latin typeface="Arial" panose="020B0604020202020204" pitchFamily="34" charset="0"/>
              <a:cs typeface="Arial" panose="020B0604020202020204" pitchFamily="34" charset="0"/>
            </a:endParaRPr>
          </a:p>
          <a:p>
            <a:pPr marL="257175" indent="-257175">
              <a:lnSpc>
                <a:spcPct val="80000"/>
              </a:lnSpc>
              <a:buClr>
                <a:srgbClr val="78BE20"/>
              </a:buClr>
              <a:buFont typeface="Arial" panose="020B0604020202020204" pitchFamily="34" charset="0"/>
              <a:buChar char="•"/>
            </a:pPr>
            <a:r>
              <a:rPr lang="en-US" altLang="en-US" sz="1600" dirty="0">
                <a:solidFill>
                  <a:srgbClr val="005EB8"/>
                </a:solidFill>
                <a:latin typeface="Arial" panose="020B0604020202020204" pitchFamily="34" charset="0"/>
                <a:cs typeface="Arial" panose="020B0604020202020204" pitchFamily="34" charset="0"/>
              </a:rPr>
              <a:t>OPG applies the witnessing requirements strictly, correct sequence of signatories</a:t>
            </a:r>
          </a:p>
          <a:p>
            <a:pPr>
              <a:lnSpc>
                <a:spcPct val="80000"/>
              </a:lnSpc>
              <a:buClr>
                <a:srgbClr val="78BE20"/>
              </a:buClr>
            </a:pPr>
            <a:endParaRPr lang="en-US" altLang="en-US" sz="1600" dirty="0">
              <a:solidFill>
                <a:srgbClr val="005EB8"/>
              </a:solidFill>
              <a:latin typeface="Arial" panose="020B0604020202020204" pitchFamily="34" charset="0"/>
              <a:cs typeface="Arial" panose="020B0604020202020204" pitchFamily="34" charset="0"/>
            </a:endParaRPr>
          </a:p>
        </p:txBody>
      </p:sp>
      <p:pic>
        <p:nvPicPr>
          <p:cNvPr id="13" name="Audio 12">
            <a:hlinkClick r:id="" action="ppaction://media"/>
            <a:extLst>
              <a:ext uri="{FF2B5EF4-FFF2-40B4-BE49-F238E27FC236}">
                <a16:creationId xmlns:a16="http://schemas.microsoft.com/office/drawing/2014/main" id="{91183BB7-AB4A-4D56-B632-2B7FD418326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
        <p:nvSpPr>
          <p:cNvPr id="5" name="TextBox 4">
            <a:extLst>
              <a:ext uri="{FF2B5EF4-FFF2-40B4-BE49-F238E27FC236}">
                <a16:creationId xmlns:a16="http://schemas.microsoft.com/office/drawing/2014/main" id="{9F048331-3C1C-4877-A2C3-9EFB19E37909}"/>
              </a:ext>
            </a:extLst>
          </p:cNvPr>
          <p:cNvSpPr txBox="1"/>
          <p:nvPr/>
        </p:nvSpPr>
        <p:spPr>
          <a:xfrm>
            <a:off x="381429" y="267494"/>
            <a:ext cx="3373809" cy="584775"/>
          </a:xfrm>
          <a:prstGeom prst="rect">
            <a:avLst/>
          </a:prstGeom>
          <a:noFill/>
        </p:spPr>
        <p:txBody>
          <a:bodyPr wrap="none" rtlCol="0">
            <a:spAutoFit/>
          </a:bodyPr>
          <a:lstStyle/>
          <a:p>
            <a:r>
              <a:rPr lang="en-US" altLang="en-US" sz="3200" b="1" dirty="0">
                <a:solidFill>
                  <a:srgbClr val="78BE20"/>
                </a:solidFill>
                <a:latin typeface="Arial" panose="020B0604020202020204" pitchFamily="34" charset="0"/>
                <a:cs typeface="Arial" panose="020B0604020202020204" pitchFamily="34" charset="0"/>
              </a:rPr>
              <a:t>LPA Formalities </a:t>
            </a:r>
            <a:endParaRPr lang="en-GB" sz="3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95691238"/>
      </p:ext>
    </p:extLst>
  </p:cSld>
  <p:clrMapOvr>
    <a:masterClrMapping/>
  </p:clrMapOvr>
  <mc:AlternateContent xmlns:mc="http://schemas.openxmlformats.org/markup-compatibility/2006" xmlns:p14="http://schemas.microsoft.com/office/powerpoint/2010/main">
    <mc:Choice Requires="p14">
      <p:transition spd="slow" p14:dur="2000" advTm="96069"/>
    </mc:Choice>
    <mc:Fallback xmlns="">
      <p:transition spd="slow" advTm="96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r>
              <a:rPr lang="en-GB" sz="2700" b="1" dirty="0">
                <a:solidFill>
                  <a:srgbClr val="003366"/>
                </a:solidFill>
              </a:rPr>
              <a:t>                             </a:t>
            </a:r>
            <a:br>
              <a:rPr lang="en-GB" sz="2700" b="1" dirty="0">
                <a:solidFill>
                  <a:srgbClr val="003366"/>
                </a:solidFill>
              </a:rPr>
            </a:br>
            <a:r>
              <a:rPr lang="en-GB" sz="2700" b="1" dirty="0">
                <a:solidFill>
                  <a:srgbClr val="003366"/>
                </a:solidFill>
              </a:rPr>
              <a:t>                                                                        </a:t>
            </a:r>
            <a:endParaRPr lang="en-GB" sz="3100" b="1" dirty="0">
              <a:solidFill>
                <a:srgbClr val="78BE20"/>
              </a:solidFill>
            </a:endParaRPr>
          </a:p>
        </p:txBody>
      </p:sp>
      <p:sp>
        <p:nvSpPr>
          <p:cNvPr id="4" name="TextBox 3">
            <a:extLst>
              <a:ext uri="{FF2B5EF4-FFF2-40B4-BE49-F238E27FC236}">
                <a16:creationId xmlns:a16="http://schemas.microsoft.com/office/drawing/2014/main" id="{CD63041E-2F14-4E20-B597-417EFFEEEF5D}"/>
              </a:ext>
            </a:extLst>
          </p:cNvPr>
          <p:cNvSpPr txBox="1"/>
          <p:nvPr/>
        </p:nvSpPr>
        <p:spPr>
          <a:xfrm>
            <a:off x="337758" y="1732677"/>
            <a:ext cx="8599470" cy="2585323"/>
          </a:xfrm>
          <a:prstGeom prst="rect">
            <a:avLst/>
          </a:prstGeom>
          <a:noFill/>
        </p:spPr>
        <p:txBody>
          <a:bodyPr wrap="square" rtlCol="0">
            <a:spAutoFit/>
          </a:bodyPr>
          <a:lstStyle/>
          <a:p>
            <a:pPr marL="285750" indent="-285750">
              <a:buClr>
                <a:srgbClr val="78BE20"/>
              </a:buClr>
              <a:buFont typeface="Arial" panose="020B0604020202020204" pitchFamily="34" charset="0"/>
              <a:buChar char="•"/>
            </a:pPr>
            <a:r>
              <a:rPr lang="en-GB" dirty="0">
                <a:solidFill>
                  <a:srgbClr val="005EB8"/>
                </a:solidFill>
                <a:latin typeface="Arial" panose="020B0604020202020204" pitchFamily="34" charset="0"/>
                <a:cs typeface="Arial" panose="020B0604020202020204" pitchFamily="34" charset="0"/>
              </a:rPr>
              <a:t>Absent or poor recording of when and how the person’s money has been spent (attorney is under a duty to keep accounts)</a:t>
            </a:r>
          </a:p>
          <a:p>
            <a:pPr marL="285750" indent="-285750">
              <a:buClr>
                <a:srgbClr val="78BE20"/>
              </a:buClr>
              <a:buFont typeface="Arial" panose="020B0604020202020204" pitchFamily="34" charset="0"/>
              <a:buChar char="•"/>
            </a:pPr>
            <a:r>
              <a:rPr lang="en-GB" dirty="0">
                <a:solidFill>
                  <a:srgbClr val="005EB8"/>
                </a:solidFill>
                <a:latin typeface="Arial" panose="020B0604020202020204" pitchFamily="34" charset="0"/>
                <a:cs typeface="Arial" panose="020B0604020202020204" pitchFamily="34" charset="0"/>
              </a:rPr>
              <a:t>Mixing the attorney’s money with that of the person they are acting on behalf of</a:t>
            </a:r>
          </a:p>
          <a:p>
            <a:pPr marL="285750" indent="-285750">
              <a:buClr>
                <a:srgbClr val="78BE20"/>
              </a:buClr>
              <a:buFont typeface="Arial" panose="020B0604020202020204" pitchFamily="34" charset="0"/>
              <a:buChar char="•"/>
            </a:pPr>
            <a:r>
              <a:rPr lang="en-GB" dirty="0">
                <a:solidFill>
                  <a:srgbClr val="005EB8"/>
                </a:solidFill>
                <a:latin typeface="Arial" panose="020B0604020202020204" pitchFamily="34" charset="0"/>
                <a:cs typeface="Arial" panose="020B0604020202020204" pitchFamily="34" charset="0"/>
              </a:rPr>
              <a:t>Making care payments to family</a:t>
            </a:r>
          </a:p>
          <a:p>
            <a:pPr marL="285750" indent="-285750">
              <a:buClr>
                <a:srgbClr val="78BE20"/>
              </a:buClr>
              <a:buFont typeface="Arial" panose="020B0604020202020204" pitchFamily="34" charset="0"/>
              <a:buChar char="•"/>
            </a:pPr>
            <a:r>
              <a:rPr lang="en-GB" dirty="0">
                <a:solidFill>
                  <a:srgbClr val="005EB8"/>
                </a:solidFill>
                <a:latin typeface="Arial" panose="020B0604020202020204" pitchFamily="34" charset="0"/>
                <a:cs typeface="Arial" panose="020B0604020202020204" pitchFamily="34" charset="0"/>
              </a:rPr>
              <a:t>The Attorney benefitting from their position</a:t>
            </a:r>
          </a:p>
          <a:p>
            <a:pPr marL="285750" indent="-285750">
              <a:buClr>
                <a:srgbClr val="78BE20"/>
              </a:buClr>
              <a:buFont typeface="Arial" panose="020B0604020202020204" pitchFamily="34" charset="0"/>
              <a:buChar char="•"/>
            </a:pPr>
            <a:r>
              <a:rPr lang="en-GB" dirty="0">
                <a:solidFill>
                  <a:srgbClr val="005EB8"/>
                </a:solidFill>
                <a:latin typeface="Arial" panose="020B0604020202020204" pitchFamily="34" charset="0"/>
                <a:cs typeface="Arial" panose="020B0604020202020204" pitchFamily="34" charset="0"/>
              </a:rPr>
              <a:t>Attorney making gifts on behalf of the person – there is only limited power to make gifts (once the person with the LPA has lost capacity to manage their finances)</a:t>
            </a:r>
          </a:p>
          <a:p>
            <a:pPr marL="285750" indent="-285750">
              <a:buClr>
                <a:srgbClr val="78BE20"/>
              </a:buClr>
              <a:buFont typeface="Arial" panose="020B0604020202020204" pitchFamily="34" charset="0"/>
              <a:buChar char="•"/>
            </a:pPr>
            <a:r>
              <a:rPr lang="en-GB" dirty="0">
                <a:solidFill>
                  <a:srgbClr val="005EB8"/>
                </a:solidFill>
                <a:latin typeface="Arial" panose="020B0604020202020204" pitchFamily="34" charset="0"/>
                <a:cs typeface="Arial" panose="020B0604020202020204" pitchFamily="34" charset="0"/>
              </a:rPr>
              <a:t>Not acting in the person’s best interest</a:t>
            </a:r>
          </a:p>
        </p:txBody>
      </p:sp>
      <p:sp>
        <p:nvSpPr>
          <p:cNvPr id="6" name="TextBox 5">
            <a:extLst>
              <a:ext uri="{FF2B5EF4-FFF2-40B4-BE49-F238E27FC236}">
                <a16:creationId xmlns:a16="http://schemas.microsoft.com/office/drawing/2014/main" id="{A06C6BDE-D44A-4C56-98B6-AE511B3E217C}"/>
              </a:ext>
            </a:extLst>
          </p:cNvPr>
          <p:cNvSpPr txBox="1"/>
          <p:nvPr/>
        </p:nvSpPr>
        <p:spPr>
          <a:xfrm>
            <a:off x="467544" y="267494"/>
            <a:ext cx="5976664" cy="1077218"/>
          </a:xfrm>
          <a:prstGeom prst="rect">
            <a:avLst/>
          </a:prstGeom>
          <a:noFill/>
        </p:spPr>
        <p:txBody>
          <a:bodyPr wrap="square" rtlCol="0">
            <a:spAutoFit/>
          </a:bodyPr>
          <a:lstStyle/>
          <a:p>
            <a:r>
              <a:rPr lang="en-GB" sz="3200" b="1" dirty="0">
                <a:solidFill>
                  <a:srgbClr val="78BE20"/>
                </a:solidFill>
                <a:latin typeface="Arial" panose="020B0604020202020204" pitchFamily="34" charset="0"/>
                <a:cs typeface="Arial" panose="020B0604020202020204" pitchFamily="34" charset="0"/>
              </a:rPr>
              <a:t>Some Common mistakes </a:t>
            </a:r>
            <a:br>
              <a:rPr lang="en-GB" sz="3200" b="1" dirty="0">
                <a:solidFill>
                  <a:srgbClr val="78BE20"/>
                </a:solidFill>
                <a:latin typeface="Arial" panose="020B0604020202020204" pitchFamily="34" charset="0"/>
                <a:cs typeface="Arial" panose="020B0604020202020204" pitchFamily="34" charset="0"/>
              </a:rPr>
            </a:br>
            <a:r>
              <a:rPr lang="en-GB" sz="3200" b="1" dirty="0">
                <a:solidFill>
                  <a:srgbClr val="78BE20"/>
                </a:solidFill>
                <a:latin typeface="Arial" panose="020B0604020202020204" pitchFamily="34" charset="0"/>
                <a:cs typeface="Arial" panose="020B0604020202020204" pitchFamily="34" charset="0"/>
              </a:rPr>
              <a:t>on the part of the attorney</a:t>
            </a:r>
            <a:endParaRPr lang="en-GB" sz="3200" dirty="0">
              <a:latin typeface="Arial" panose="020B0604020202020204" pitchFamily="34" charset="0"/>
              <a:cs typeface="Arial" panose="020B0604020202020204" pitchFamily="34" charset="0"/>
            </a:endParaRPr>
          </a:p>
        </p:txBody>
      </p:sp>
      <p:pic>
        <p:nvPicPr>
          <p:cNvPr id="17" name="Audio 16">
            <a:hlinkClick r:id="" action="ppaction://media"/>
            <a:extLst>
              <a:ext uri="{FF2B5EF4-FFF2-40B4-BE49-F238E27FC236}">
                <a16:creationId xmlns:a16="http://schemas.microsoft.com/office/drawing/2014/main" id="{C9A754A1-60DD-43BC-9FBE-7622DF7CD85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714763901"/>
      </p:ext>
    </p:extLst>
  </p:cSld>
  <p:clrMapOvr>
    <a:masterClrMapping/>
  </p:clrMapOvr>
  <mc:AlternateContent xmlns:mc="http://schemas.openxmlformats.org/markup-compatibility/2006" xmlns:p14="http://schemas.microsoft.com/office/powerpoint/2010/main">
    <mc:Choice Requires="p14">
      <p:transition spd="slow" p14:dur="2000" advTm="63858"/>
    </mc:Choice>
    <mc:Fallback xmlns="">
      <p:transition spd="slow" advTm="63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r>
              <a:rPr lang="en-GB" sz="2700" b="1" dirty="0">
                <a:solidFill>
                  <a:srgbClr val="003366"/>
                </a:solidFill>
              </a:rPr>
              <a:t>            </a:t>
            </a:r>
            <a:br>
              <a:rPr lang="en-GB" sz="2700" b="1" dirty="0">
                <a:solidFill>
                  <a:srgbClr val="003366"/>
                </a:solidFill>
              </a:rPr>
            </a:br>
            <a:endParaRPr lang="en-GB" sz="2700" b="1" dirty="0">
              <a:solidFill>
                <a:srgbClr val="78BE2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7419F81-D0E2-4993-A13D-85E1AC3A49D3}"/>
              </a:ext>
            </a:extLst>
          </p:cNvPr>
          <p:cNvSpPr txBox="1"/>
          <p:nvPr/>
        </p:nvSpPr>
        <p:spPr>
          <a:xfrm>
            <a:off x="539552" y="1275606"/>
            <a:ext cx="7416824" cy="3139321"/>
          </a:xfrm>
          <a:prstGeom prst="rect">
            <a:avLst/>
          </a:prstGeom>
          <a:noFill/>
        </p:spPr>
        <p:txBody>
          <a:bodyPr wrap="square" rtlCol="0">
            <a:spAutoFit/>
          </a:bodyPr>
          <a:lstStyle/>
          <a:p>
            <a:r>
              <a:rPr lang="en-US" altLang="en-US" dirty="0">
                <a:solidFill>
                  <a:srgbClr val="005EB8"/>
                </a:solidFill>
                <a:latin typeface="Arial" panose="020B0604020202020204" pitchFamily="34" charset="0"/>
                <a:cs typeface="Arial" panose="020B0604020202020204" pitchFamily="34" charset="0"/>
              </a:rPr>
              <a:t>A person can appoint someone to liaise with the Department for Work and Pensions on their behalf (to manage their pension and benefits). </a:t>
            </a:r>
          </a:p>
          <a:p>
            <a:endParaRPr lang="en-US" altLang="en-US" dirty="0">
              <a:solidFill>
                <a:srgbClr val="005EB8"/>
              </a:solidFill>
              <a:latin typeface="Arial" panose="020B0604020202020204" pitchFamily="34" charset="0"/>
              <a:cs typeface="Arial" panose="020B0604020202020204" pitchFamily="34" charset="0"/>
            </a:endParaRPr>
          </a:p>
          <a:p>
            <a:r>
              <a:rPr lang="en-US" altLang="en-US" dirty="0">
                <a:solidFill>
                  <a:srgbClr val="005EB8"/>
                </a:solidFill>
                <a:latin typeface="Arial" panose="020B0604020202020204" pitchFamily="34" charset="0"/>
                <a:cs typeface="Arial" panose="020B0604020202020204" pitchFamily="34" charset="0"/>
              </a:rPr>
              <a:t>An appointeeship can also be granted if a person is lacking in mental capacity, and this may go a long way towards managing that person’s finances if he or she has no property or savings and is only receiving state benefits.</a:t>
            </a:r>
          </a:p>
          <a:p>
            <a:pPr>
              <a:buNone/>
            </a:pPr>
            <a:endParaRPr lang="en-US" altLang="en-US" dirty="0">
              <a:solidFill>
                <a:srgbClr val="005EB8"/>
              </a:solidFill>
              <a:latin typeface="Arial" panose="020B0604020202020204" pitchFamily="34" charset="0"/>
              <a:cs typeface="Arial" panose="020B0604020202020204" pitchFamily="34" charset="0"/>
            </a:endParaRPr>
          </a:p>
          <a:p>
            <a:endParaRPr lang="en-US" altLang="en-US" dirty="0">
              <a:solidFill>
                <a:srgbClr val="005EB8"/>
              </a:solidFill>
              <a:latin typeface="Arial" panose="020B0604020202020204" pitchFamily="34" charset="0"/>
              <a:cs typeface="Arial" panose="020B0604020202020204" pitchFamily="34" charset="0"/>
            </a:endParaRPr>
          </a:p>
          <a:p>
            <a:r>
              <a:rPr lang="en-US" altLang="en-US" dirty="0">
                <a:solidFill>
                  <a:srgbClr val="005EB8"/>
                </a:solidFill>
                <a:latin typeface="Arial" panose="020B0604020202020204" pitchFamily="34" charset="0"/>
                <a:cs typeface="Arial" panose="020B0604020202020204" pitchFamily="34" charset="0"/>
              </a:rPr>
              <a:t>Visit the gov.uk website for more information</a:t>
            </a:r>
          </a:p>
          <a:p>
            <a:r>
              <a:rPr lang="en-US" altLang="en-US" dirty="0">
                <a:solidFill>
                  <a:srgbClr val="76869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www.gov.uk/become-appointee-for-someone-claiming-benefits</a:t>
            </a:r>
            <a:endParaRPr lang="en-US" altLang="en-US" dirty="0">
              <a:solidFill>
                <a:srgbClr val="76869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2A073A0-BDBF-4FDC-8687-EA49DD77E2AB}"/>
              </a:ext>
            </a:extLst>
          </p:cNvPr>
          <p:cNvSpPr txBox="1"/>
          <p:nvPr/>
        </p:nvSpPr>
        <p:spPr>
          <a:xfrm>
            <a:off x="323528" y="376187"/>
            <a:ext cx="3028393" cy="584775"/>
          </a:xfrm>
          <a:prstGeom prst="rect">
            <a:avLst/>
          </a:prstGeom>
          <a:noFill/>
        </p:spPr>
        <p:txBody>
          <a:bodyPr wrap="none" rtlCol="0">
            <a:spAutoFit/>
          </a:bodyPr>
          <a:lstStyle/>
          <a:p>
            <a:r>
              <a:rPr lang="en-GB" sz="3200" b="1" dirty="0">
                <a:solidFill>
                  <a:srgbClr val="78BE20"/>
                </a:solidFill>
                <a:latin typeface="Arial" panose="020B0604020202020204" pitchFamily="34" charset="0"/>
                <a:cs typeface="Arial" panose="020B0604020202020204" pitchFamily="34" charset="0"/>
              </a:rPr>
              <a:t>Appointeeship</a:t>
            </a:r>
          </a:p>
        </p:txBody>
      </p:sp>
      <p:pic>
        <p:nvPicPr>
          <p:cNvPr id="10" name="Audio 9">
            <a:hlinkClick r:id="" action="ppaction://media"/>
            <a:extLst>
              <a:ext uri="{FF2B5EF4-FFF2-40B4-BE49-F238E27FC236}">
                <a16:creationId xmlns:a16="http://schemas.microsoft.com/office/drawing/2014/main" id="{5EEA2FD0-7432-4681-8CCD-3070AD9DE1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499554690"/>
      </p:ext>
    </p:extLst>
  </p:cSld>
  <p:clrMapOvr>
    <a:masterClrMapping/>
  </p:clrMapOvr>
  <mc:AlternateContent xmlns:mc="http://schemas.openxmlformats.org/markup-compatibility/2006" xmlns:p14="http://schemas.microsoft.com/office/powerpoint/2010/main">
    <mc:Choice Requires="p14">
      <p:transition spd="slow" p14:dur="2000" advTm="37395"/>
    </mc:Choice>
    <mc:Fallback xmlns="">
      <p:transition spd="slow" advTm="37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419622"/>
            <a:ext cx="8208912" cy="2606098"/>
          </a:xfrm>
          <a:prstGeom prst="rect">
            <a:avLst/>
          </a:prstGeom>
        </p:spPr>
        <p:txBody>
          <a:bodyPr wrap="square">
            <a:spAutoFit/>
          </a:bodyPr>
          <a:lstStyle/>
          <a:p>
            <a:pPr marL="257175" indent="-257175">
              <a:lnSpc>
                <a:spcPct val="90000"/>
              </a:lnSpc>
              <a:buClr>
                <a:srgbClr val="78BE20"/>
              </a:buClr>
              <a:buFont typeface="Arial" panose="020B0604020202020204" pitchFamily="34" charset="0"/>
              <a:buChar char="•"/>
            </a:pPr>
            <a:r>
              <a:rPr lang="en-US" altLang="en-US" sz="1650" dirty="0">
                <a:solidFill>
                  <a:srgbClr val="005EB8"/>
                </a:solidFill>
                <a:latin typeface="Arial" panose="020B0604020202020204" pitchFamily="34" charset="0"/>
                <a:cs typeface="Arial" panose="020B0604020202020204" pitchFamily="34" charset="0"/>
              </a:rPr>
              <a:t>If there is no valid Power of Attorney, and the person no longer has the capacity to manage their affairs, then it may be necessary to apply to the Court of Protection for a Deputyship Order (general or specific)</a:t>
            </a:r>
            <a:endParaRPr lang="en-US" sz="2700" b="1" dirty="0">
              <a:solidFill>
                <a:srgbClr val="005EB8"/>
              </a:solidFill>
              <a:effectLst>
                <a:outerShdw blurRad="38100" dist="38100" dir="2700000" algn="tl">
                  <a:srgbClr val="C0C0C0"/>
                </a:outerShdw>
              </a:effectLst>
              <a:latin typeface="Arial" panose="020B0604020202020204" pitchFamily="34" charset="0"/>
              <a:cs typeface="Arial" panose="020B0604020202020204" pitchFamily="34" charset="0"/>
            </a:endParaRPr>
          </a:p>
          <a:p>
            <a:pPr marL="257175" indent="-257175">
              <a:lnSpc>
                <a:spcPct val="90000"/>
              </a:lnSpc>
              <a:buClr>
                <a:srgbClr val="78BE20"/>
              </a:buClr>
              <a:buFont typeface="Arial" panose="020B0604020202020204" pitchFamily="34" charset="0"/>
              <a:buChar char="•"/>
            </a:pPr>
            <a:r>
              <a:rPr lang="en-US" altLang="en-US" sz="1650" dirty="0">
                <a:solidFill>
                  <a:srgbClr val="005EB8"/>
                </a:solidFill>
                <a:latin typeface="Arial" panose="020B0604020202020204" pitchFamily="34" charset="0"/>
                <a:cs typeface="Arial" panose="020B0604020202020204" pitchFamily="34" charset="0"/>
              </a:rPr>
              <a:t>The application is complicated, time-consuming and expensive (court fee of £365 versus £82 for an LPA)</a:t>
            </a:r>
          </a:p>
          <a:p>
            <a:pPr marL="257175" indent="-257175">
              <a:lnSpc>
                <a:spcPct val="90000"/>
              </a:lnSpc>
              <a:buClr>
                <a:srgbClr val="78BE20"/>
              </a:buClr>
              <a:buFont typeface="Arial" panose="020B0604020202020204" pitchFamily="34" charset="0"/>
              <a:buChar char="•"/>
            </a:pPr>
            <a:r>
              <a:rPr lang="en-US" altLang="en-US" sz="1650" dirty="0">
                <a:solidFill>
                  <a:srgbClr val="005EB8"/>
                </a:solidFill>
                <a:latin typeface="Arial" panose="020B0604020202020204" pitchFamily="34" charset="0"/>
                <a:cs typeface="Arial" panose="020B0604020202020204" pitchFamily="34" charset="0"/>
              </a:rPr>
              <a:t>The Court charges an appointment fee and annual administration charges while an indemnity insurance bond must be taken out</a:t>
            </a:r>
          </a:p>
          <a:p>
            <a:pPr marL="257175" indent="-257175">
              <a:lnSpc>
                <a:spcPct val="90000"/>
              </a:lnSpc>
              <a:buClr>
                <a:srgbClr val="78BE20"/>
              </a:buClr>
              <a:buFont typeface="Arial" panose="020B0604020202020204" pitchFamily="34" charset="0"/>
              <a:buChar char="•"/>
            </a:pPr>
            <a:r>
              <a:rPr lang="en-US" altLang="en-US" sz="1650" dirty="0">
                <a:solidFill>
                  <a:srgbClr val="005EB8"/>
                </a:solidFill>
                <a:latin typeface="Arial" panose="020B0604020202020204" pitchFamily="34" charset="0"/>
                <a:cs typeface="Arial" panose="020B0604020202020204" pitchFamily="34" charset="0"/>
              </a:rPr>
              <a:t>The Deputy will be obliged to file annual accounts with the Court, which are scrutinized very closely</a:t>
            </a:r>
          </a:p>
          <a:p>
            <a:pPr marL="257175" indent="-257175">
              <a:lnSpc>
                <a:spcPct val="90000"/>
              </a:lnSpc>
              <a:buClr>
                <a:srgbClr val="78BE20"/>
              </a:buClr>
              <a:buFont typeface="Arial" panose="020B0604020202020204" pitchFamily="34" charset="0"/>
              <a:buChar char="•"/>
            </a:pPr>
            <a:r>
              <a:rPr lang="en-US" altLang="en-US" sz="1650" dirty="0">
                <a:solidFill>
                  <a:srgbClr val="005EB8"/>
                </a:solidFill>
                <a:latin typeface="Arial" panose="020B0604020202020204" pitchFamily="34" charset="0"/>
                <a:cs typeface="Arial" panose="020B0604020202020204" pitchFamily="34" charset="0"/>
              </a:rPr>
              <a:t>The Court takes an active role and the Deputy will need to seek orders to deal with the person’s affairs</a:t>
            </a:r>
          </a:p>
        </p:txBody>
      </p:sp>
      <p:sp>
        <p:nvSpPr>
          <p:cNvPr id="3" name="TextBox 2">
            <a:extLst>
              <a:ext uri="{FF2B5EF4-FFF2-40B4-BE49-F238E27FC236}">
                <a16:creationId xmlns:a16="http://schemas.microsoft.com/office/drawing/2014/main" id="{E7B0E57E-6F13-49FA-BF47-999C7D9AE0F9}"/>
              </a:ext>
            </a:extLst>
          </p:cNvPr>
          <p:cNvSpPr txBox="1"/>
          <p:nvPr/>
        </p:nvSpPr>
        <p:spPr>
          <a:xfrm>
            <a:off x="467544" y="339502"/>
            <a:ext cx="2603470" cy="584775"/>
          </a:xfrm>
          <a:prstGeom prst="rect">
            <a:avLst/>
          </a:prstGeom>
          <a:noFill/>
        </p:spPr>
        <p:txBody>
          <a:bodyPr wrap="square" rtlCol="0">
            <a:spAutoFit/>
          </a:bodyPr>
          <a:lstStyle/>
          <a:p>
            <a:pPr marL="0" lvl="1"/>
            <a:r>
              <a:rPr lang="en-US" sz="3200" b="1" dirty="0">
                <a:solidFill>
                  <a:srgbClr val="78BE20"/>
                </a:solidFill>
                <a:latin typeface="Arial" panose="020B0604020202020204" pitchFamily="34" charset="0"/>
                <a:cs typeface="Arial" panose="020B0604020202020204" pitchFamily="34" charset="0"/>
              </a:rPr>
              <a:t>Deputyship</a:t>
            </a:r>
          </a:p>
        </p:txBody>
      </p:sp>
      <p:pic>
        <p:nvPicPr>
          <p:cNvPr id="5" name="Audio 4">
            <a:hlinkClick r:id="" action="ppaction://media"/>
            <a:extLst>
              <a:ext uri="{FF2B5EF4-FFF2-40B4-BE49-F238E27FC236}">
                <a16:creationId xmlns:a16="http://schemas.microsoft.com/office/drawing/2014/main" id="{29F888CB-DBF9-4E8E-8E3F-409F3DDAA1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04793442"/>
      </p:ext>
    </p:extLst>
  </p:cSld>
  <p:clrMapOvr>
    <a:masterClrMapping/>
  </p:clrMapOvr>
  <mc:AlternateContent xmlns:mc="http://schemas.openxmlformats.org/markup-compatibility/2006" xmlns:p14="http://schemas.microsoft.com/office/powerpoint/2010/main">
    <mc:Choice Requires="p14">
      <p:transition spd="slow" p14:dur="2000" advTm="114800"/>
    </mc:Choice>
    <mc:Fallback xmlns="">
      <p:transition spd="slow" advTm="11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672" y="1635646"/>
            <a:ext cx="8259783" cy="2677656"/>
          </a:xfrm>
          <a:prstGeom prst="rect">
            <a:avLst/>
          </a:prstGeom>
        </p:spPr>
        <p:txBody>
          <a:bodyPr wrap="square">
            <a:spAutoFit/>
          </a:bodyPr>
          <a:lstStyle/>
          <a:p>
            <a:pPr marL="285750" indent="-285750">
              <a:lnSpc>
                <a:spcPct val="80000"/>
              </a:lnSpc>
              <a:buClr>
                <a:srgbClr val="78BE20"/>
              </a:buClr>
              <a:buFont typeface="Arial" panose="020B0604020202020204" pitchFamily="34" charset="0"/>
              <a:buChar char="•"/>
            </a:pPr>
            <a:r>
              <a:rPr lang="en-US" altLang="en-US" sz="1500" dirty="0">
                <a:solidFill>
                  <a:srgbClr val="005EB8"/>
                </a:solidFill>
                <a:latin typeface="Arial" panose="020B0604020202020204" pitchFamily="34" charset="0"/>
                <a:cs typeface="Arial" panose="020B0604020202020204" pitchFamily="34" charset="0"/>
              </a:rPr>
              <a:t>EPAs have been replaced by LPAs but </a:t>
            </a:r>
            <a:r>
              <a:rPr lang="en-US" altLang="en-US" sz="1500" u="sng" dirty="0">
                <a:solidFill>
                  <a:srgbClr val="005EB8"/>
                </a:solidFill>
                <a:latin typeface="Arial" panose="020B0604020202020204" pitchFamily="34" charset="0"/>
                <a:cs typeface="Arial" panose="020B0604020202020204" pitchFamily="34" charset="0"/>
              </a:rPr>
              <a:t>remain valid if fully executed before 30</a:t>
            </a:r>
            <a:r>
              <a:rPr lang="en-US" altLang="en-US" sz="1500" u="sng" baseline="30000" dirty="0">
                <a:solidFill>
                  <a:srgbClr val="005EB8"/>
                </a:solidFill>
                <a:latin typeface="Arial" panose="020B0604020202020204" pitchFamily="34" charset="0"/>
                <a:cs typeface="Arial" panose="020B0604020202020204" pitchFamily="34" charset="0"/>
              </a:rPr>
              <a:t>th</a:t>
            </a:r>
            <a:r>
              <a:rPr lang="en-US" altLang="en-US" sz="1500" u="sng" dirty="0">
                <a:solidFill>
                  <a:srgbClr val="005EB8"/>
                </a:solidFill>
                <a:latin typeface="Arial" panose="020B0604020202020204" pitchFamily="34" charset="0"/>
                <a:cs typeface="Arial" panose="020B0604020202020204" pitchFamily="34" charset="0"/>
              </a:rPr>
              <a:t> Sept 2007</a:t>
            </a:r>
          </a:p>
          <a:p>
            <a:pPr marL="285750" indent="-285750">
              <a:lnSpc>
                <a:spcPct val="80000"/>
              </a:lnSpc>
              <a:buClr>
                <a:srgbClr val="78BE20"/>
              </a:buClr>
              <a:buFont typeface="Arial" panose="020B0604020202020204" pitchFamily="34" charset="0"/>
              <a:buChar char="•"/>
            </a:pPr>
            <a:endParaRPr lang="en-US" altLang="en-US" sz="1500" u="sng" dirty="0">
              <a:solidFill>
                <a:srgbClr val="005EB8"/>
              </a:solidFill>
              <a:latin typeface="Arial" panose="020B0604020202020204" pitchFamily="34" charset="0"/>
              <a:cs typeface="Arial" panose="020B0604020202020204" pitchFamily="34" charset="0"/>
            </a:endParaRPr>
          </a:p>
          <a:p>
            <a:pPr marL="285750" indent="-285750">
              <a:lnSpc>
                <a:spcPct val="80000"/>
              </a:lnSpc>
              <a:buClr>
                <a:srgbClr val="78BE20"/>
              </a:buClr>
              <a:buFont typeface="Arial" panose="020B0604020202020204" pitchFamily="34" charset="0"/>
              <a:buChar char="•"/>
            </a:pPr>
            <a:r>
              <a:rPr lang="en-US" altLang="en-US" sz="1500" dirty="0">
                <a:solidFill>
                  <a:srgbClr val="005EB8"/>
                </a:solidFill>
                <a:latin typeface="Arial" panose="020B0604020202020204" pitchFamily="34" charset="0"/>
                <a:cs typeface="Arial" panose="020B0604020202020204" pitchFamily="34" charset="0"/>
              </a:rPr>
              <a:t>Unlike an LPA, EPAs can be used before they are registered provided the person who created the EPA consents to this use</a:t>
            </a:r>
          </a:p>
          <a:p>
            <a:pPr marL="285750" indent="-285750">
              <a:lnSpc>
                <a:spcPct val="80000"/>
              </a:lnSpc>
              <a:buClr>
                <a:srgbClr val="78BE20"/>
              </a:buClr>
              <a:buFont typeface="Arial" panose="020B0604020202020204" pitchFamily="34" charset="0"/>
              <a:buChar char="•"/>
            </a:pPr>
            <a:endParaRPr lang="en-US" altLang="en-US" sz="1500" dirty="0">
              <a:solidFill>
                <a:srgbClr val="005EB8"/>
              </a:solidFill>
              <a:latin typeface="Arial" panose="020B0604020202020204" pitchFamily="34" charset="0"/>
              <a:cs typeface="Arial" panose="020B0604020202020204" pitchFamily="34" charset="0"/>
            </a:endParaRPr>
          </a:p>
          <a:p>
            <a:pPr marL="285750" indent="-285750">
              <a:lnSpc>
                <a:spcPct val="80000"/>
              </a:lnSpc>
              <a:buClr>
                <a:srgbClr val="78BE20"/>
              </a:buClr>
              <a:buFont typeface="Arial" panose="020B0604020202020204" pitchFamily="34" charset="0"/>
              <a:buChar char="•"/>
            </a:pPr>
            <a:r>
              <a:rPr lang="en-US" altLang="en-US" sz="1500" dirty="0">
                <a:solidFill>
                  <a:srgbClr val="005EB8"/>
                </a:solidFill>
                <a:latin typeface="Arial" panose="020B0604020202020204" pitchFamily="34" charset="0"/>
                <a:cs typeface="Arial" panose="020B0604020202020204" pitchFamily="34" charset="0"/>
              </a:rPr>
              <a:t>EPAs only need to be registered if and when the person starts to lose mental capacity and the ability to manage their financial affairs</a:t>
            </a:r>
          </a:p>
          <a:p>
            <a:pPr marL="285750" indent="-285750">
              <a:lnSpc>
                <a:spcPct val="80000"/>
              </a:lnSpc>
              <a:buClr>
                <a:srgbClr val="78BE20"/>
              </a:buClr>
              <a:buFont typeface="Arial" panose="020B0604020202020204" pitchFamily="34" charset="0"/>
              <a:buChar char="•"/>
            </a:pPr>
            <a:endParaRPr lang="en-US" altLang="en-US" sz="1500" dirty="0">
              <a:solidFill>
                <a:srgbClr val="005EB8"/>
              </a:solidFill>
              <a:latin typeface="Arial" panose="020B0604020202020204" pitchFamily="34" charset="0"/>
              <a:cs typeface="Arial" panose="020B0604020202020204" pitchFamily="34" charset="0"/>
            </a:endParaRPr>
          </a:p>
          <a:p>
            <a:pPr marL="285750" indent="-285750">
              <a:lnSpc>
                <a:spcPct val="80000"/>
              </a:lnSpc>
              <a:buClr>
                <a:srgbClr val="78BE20"/>
              </a:buClr>
              <a:buFont typeface="Arial" panose="020B0604020202020204" pitchFamily="34" charset="0"/>
              <a:buChar char="•"/>
            </a:pPr>
            <a:r>
              <a:rPr lang="en-US" altLang="en-US" sz="1500" dirty="0">
                <a:solidFill>
                  <a:srgbClr val="005EB8"/>
                </a:solidFill>
                <a:latin typeface="Arial" panose="020B0604020202020204" pitchFamily="34" charset="0"/>
                <a:cs typeface="Arial" panose="020B0604020202020204" pitchFamily="34" charset="0"/>
              </a:rPr>
              <a:t>The nominated attorneys must notify people that they are registering the EPA:</a:t>
            </a:r>
          </a:p>
          <a:p>
            <a:pPr marL="742950" lvl="1" indent="-285750">
              <a:lnSpc>
                <a:spcPct val="80000"/>
              </a:lnSpc>
              <a:buClr>
                <a:srgbClr val="78BE20"/>
              </a:buClr>
              <a:buFont typeface="Arial" panose="020B0604020202020204" pitchFamily="34" charset="0"/>
              <a:buChar char="•"/>
            </a:pPr>
            <a:r>
              <a:rPr lang="en-US" altLang="en-US" sz="1500" dirty="0">
                <a:solidFill>
                  <a:srgbClr val="005EB8"/>
                </a:solidFill>
                <a:latin typeface="Arial" panose="020B0604020202020204" pitchFamily="34" charset="0"/>
                <a:cs typeface="Arial" panose="020B0604020202020204" pitchFamily="34" charset="0"/>
              </a:rPr>
              <a:t>the person with dementia (the donor);</a:t>
            </a:r>
          </a:p>
          <a:p>
            <a:pPr marL="742950" lvl="1" indent="-285750">
              <a:lnSpc>
                <a:spcPct val="80000"/>
              </a:lnSpc>
              <a:buClr>
                <a:srgbClr val="78BE20"/>
              </a:buClr>
              <a:buFont typeface="Arial" panose="020B0604020202020204" pitchFamily="34" charset="0"/>
              <a:buChar char="•"/>
            </a:pPr>
            <a:r>
              <a:rPr lang="en-US" altLang="en-US" sz="1500" dirty="0">
                <a:solidFill>
                  <a:srgbClr val="005EB8"/>
                </a:solidFill>
                <a:latin typeface="Arial" panose="020B0604020202020204" pitchFamily="34" charset="0"/>
                <a:cs typeface="Arial" panose="020B0604020202020204" pitchFamily="34" charset="0"/>
              </a:rPr>
              <a:t>several of the donor’s closest family members - they can object if they feel it is appropriate</a:t>
            </a:r>
          </a:p>
          <a:p>
            <a:pPr marL="285750" indent="-285750">
              <a:lnSpc>
                <a:spcPct val="80000"/>
              </a:lnSpc>
              <a:buClr>
                <a:srgbClr val="78BE20"/>
              </a:buClr>
              <a:buFont typeface="Arial" panose="020B0604020202020204" pitchFamily="34" charset="0"/>
              <a:buChar char="•"/>
            </a:pPr>
            <a:endParaRPr lang="en-US" altLang="en-US" sz="1500" dirty="0">
              <a:solidFill>
                <a:srgbClr val="005EB8"/>
              </a:solidFill>
              <a:latin typeface="Arial" panose="020B0604020202020204" pitchFamily="34" charset="0"/>
              <a:cs typeface="Arial" panose="020B0604020202020204" pitchFamily="34" charset="0"/>
            </a:endParaRPr>
          </a:p>
          <a:p>
            <a:pPr marL="285750" indent="-285750">
              <a:lnSpc>
                <a:spcPct val="80000"/>
              </a:lnSpc>
              <a:buClr>
                <a:srgbClr val="78BE20"/>
              </a:buClr>
              <a:buFont typeface="Arial" panose="020B0604020202020204" pitchFamily="34" charset="0"/>
              <a:buChar char="•"/>
            </a:pPr>
            <a:r>
              <a:rPr lang="en-US" altLang="en-US" sz="1500" dirty="0">
                <a:solidFill>
                  <a:srgbClr val="005EB8"/>
                </a:solidFill>
                <a:latin typeface="Arial" panose="020B0604020202020204" pitchFamily="34" charset="0"/>
                <a:cs typeface="Arial" panose="020B0604020202020204" pitchFamily="34" charset="0"/>
              </a:rPr>
              <a:t>The OPG’s registration fee is currently £82*</a:t>
            </a:r>
          </a:p>
        </p:txBody>
      </p:sp>
      <p:sp>
        <p:nvSpPr>
          <p:cNvPr id="3" name="TextBox 2">
            <a:extLst>
              <a:ext uri="{FF2B5EF4-FFF2-40B4-BE49-F238E27FC236}">
                <a16:creationId xmlns:a16="http://schemas.microsoft.com/office/drawing/2014/main" id="{49C0C3BB-9ECD-48A9-9BDF-1CBA95BA6D48}"/>
              </a:ext>
            </a:extLst>
          </p:cNvPr>
          <p:cNvSpPr txBox="1"/>
          <p:nvPr/>
        </p:nvSpPr>
        <p:spPr>
          <a:xfrm>
            <a:off x="251520" y="195486"/>
            <a:ext cx="6948505" cy="1077218"/>
          </a:xfrm>
          <a:prstGeom prst="rect">
            <a:avLst/>
          </a:prstGeom>
          <a:noFill/>
        </p:spPr>
        <p:txBody>
          <a:bodyPr wrap="none" rtlCol="0">
            <a:spAutoFit/>
          </a:bodyPr>
          <a:lstStyle/>
          <a:p>
            <a:r>
              <a:rPr lang="en-GB" sz="3200" b="1" dirty="0">
                <a:solidFill>
                  <a:srgbClr val="78BE20"/>
                </a:solidFill>
                <a:latin typeface="Arial" panose="020B0604020202020204" pitchFamily="34" charset="0"/>
                <a:cs typeface="Arial" panose="020B0604020202020204" pitchFamily="34" charset="0"/>
              </a:rPr>
              <a:t>For those people who have an </a:t>
            </a:r>
            <a:br>
              <a:rPr lang="en-GB" sz="3200" b="1" dirty="0">
                <a:solidFill>
                  <a:srgbClr val="78BE20"/>
                </a:solidFill>
                <a:latin typeface="Arial" panose="020B0604020202020204" pitchFamily="34" charset="0"/>
                <a:cs typeface="Arial" panose="020B0604020202020204" pitchFamily="34" charset="0"/>
              </a:rPr>
            </a:br>
            <a:r>
              <a:rPr lang="en-GB" sz="3200" b="1" dirty="0">
                <a:solidFill>
                  <a:srgbClr val="78BE20"/>
                </a:solidFill>
                <a:latin typeface="Arial" panose="020B0604020202020204" pitchFamily="34" charset="0"/>
                <a:cs typeface="Arial" panose="020B0604020202020204" pitchFamily="34" charset="0"/>
              </a:rPr>
              <a:t>Enduring Power of Attorney (EPA):</a:t>
            </a:r>
            <a:endParaRPr lang="en-GB" sz="3200" dirty="0"/>
          </a:p>
        </p:txBody>
      </p:sp>
      <p:pic>
        <p:nvPicPr>
          <p:cNvPr id="7" name="Audio 6">
            <a:hlinkClick r:id="" action="ppaction://media"/>
            <a:extLst>
              <a:ext uri="{FF2B5EF4-FFF2-40B4-BE49-F238E27FC236}">
                <a16:creationId xmlns:a16="http://schemas.microsoft.com/office/drawing/2014/main" id="{46E3C742-09EF-4BC4-9C30-343CEEEECAA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
        <p:nvSpPr>
          <p:cNvPr id="5" name="Rectangle 4">
            <a:extLst>
              <a:ext uri="{FF2B5EF4-FFF2-40B4-BE49-F238E27FC236}">
                <a16:creationId xmlns:a16="http://schemas.microsoft.com/office/drawing/2014/main" id="{E144E37B-15D4-4A3C-AC73-B80A2EBC13AC}"/>
              </a:ext>
            </a:extLst>
          </p:cNvPr>
          <p:cNvSpPr/>
          <p:nvPr/>
        </p:nvSpPr>
        <p:spPr>
          <a:xfrm>
            <a:off x="5724128" y="4543900"/>
            <a:ext cx="2232248" cy="264688"/>
          </a:xfrm>
          <a:prstGeom prst="rect">
            <a:avLst/>
          </a:prstGeom>
        </p:spPr>
        <p:txBody>
          <a:bodyPr wrap="square">
            <a:spAutoFit/>
          </a:bodyPr>
          <a:lstStyle/>
          <a:p>
            <a:pPr>
              <a:lnSpc>
                <a:spcPct val="80000"/>
              </a:lnSpc>
              <a:buClr>
                <a:srgbClr val="78BE20"/>
              </a:buClr>
            </a:pPr>
            <a:r>
              <a:rPr lang="en-US" altLang="en-US" sz="1400" dirty="0">
                <a:solidFill>
                  <a:srgbClr val="005EB8"/>
                </a:solidFill>
                <a:latin typeface="Arial" panose="020B0604020202020204" pitchFamily="34" charset="0"/>
                <a:cs typeface="Arial" panose="020B0604020202020204" pitchFamily="34" charset="0"/>
              </a:rPr>
              <a:t>* </a:t>
            </a:r>
            <a:r>
              <a:rPr lang="en-US" altLang="en-US" sz="1400" dirty="0">
                <a:solidFill>
                  <a:srgbClr val="768692"/>
                </a:solidFill>
                <a:latin typeface="Arial" panose="020B0604020202020204" pitchFamily="34" charset="0"/>
                <a:cs typeface="Arial" panose="020B0604020202020204" pitchFamily="34" charset="0"/>
              </a:rPr>
              <a:t>Correct as of June 2021</a:t>
            </a:r>
          </a:p>
        </p:txBody>
      </p:sp>
    </p:spTree>
    <p:custDataLst>
      <p:tags r:id="rId1"/>
    </p:custDataLst>
    <p:extLst>
      <p:ext uri="{BB962C8B-B14F-4D97-AF65-F5344CB8AC3E}">
        <p14:creationId xmlns:p14="http://schemas.microsoft.com/office/powerpoint/2010/main" val="586344188"/>
      </p:ext>
    </p:extLst>
  </p:cSld>
  <p:clrMapOvr>
    <a:masterClrMapping/>
  </p:clrMapOvr>
  <mc:AlternateContent xmlns:mc="http://schemas.openxmlformats.org/markup-compatibility/2006" xmlns:p14="http://schemas.microsoft.com/office/powerpoint/2010/main">
    <mc:Choice Requires="p14">
      <p:transition spd="slow" p14:dur="2000" advTm="111271"/>
    </mc:Choice>
    <mc:Fallback xmlns="">
      <p:transition spd="slow" advTm="11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512" y="267494"/>
            <a:ext cx="6172200" cy="1062037"/>
          </a:xfrm>
        </p:spPr>
        <p:txBody>
          <a:bodyPr>
            <a:normAutofit/>
          </a:bodyPr>
          <a:lstStyle/>
          <a:p>
            <a:pPr algn="l"/>
            <a:r>
              <a:rPr lang="en-US" sz="3200" b="1" dirty="0">
                <a:solidFill>
                  <a:srgbClr val="78BE20"/>
                </a:solidFill>
                <a:latin typeface="Arial" panose="020B0604020202020204" pitchFamily="34" charset="0"/>
                <a:cs typeface="Arial" panose="020B0604020202020204" pitchFamily="34" charset="0"/>
              </a:rPr>
              <a:t>Today’s session</a:t>
            </a:r>
            <a:endParaRPr lang="en-GB" sz="3200" b="1" dirty="0">
              <a:solidFill>
                <a:srgbClr val="78BE20"/>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755576" y="1419622"/>
            <a:ext cx="3455988" cy="2484438"/>
          </a:xfrm>
        </p:spPr>
        <p:txBody>
          <a:bodyPr/>
          <a:lstStyle/>
          <a:p>
            <a:pPr>
              <a:lnSpc>
                <a:spcPct val="80000"/>
              </a:lnSpc>
              <a:buClr>
                <a:srgbClr val="78BE20"/>
              </a:buClr>
            </a:pPr>
            <a:endParaRPr lang="en-US" altLang="en-US" sz="1800" dirty="0">
              <a:solidFill>
                <a:srgbClr val="0099CC"/>
              </a:solidFill>
            </a:endParaRPr>
          </a:p>
          <a:p>
            <a:pPr>
              <a:lnSpc>
                <a:spcPct val="80000"/>
              </a:lnSpc>
              <a:buClr>
                <a:srgbClr val="78BE20"/>
              </a:buClr>
            </a:pPr>
            <a:r>
              <a:rPr lang="en-US" altLang="en-US" sz="1800" dirty="0">
                <a:solidFill>
                  <a:srgbClr val="005EB8"/>
                </a:solidFill>
                <a:latin typeface="Arial" panose="020B0604020202020204" pitchFamily="34" charset="0"/>
                <a:cs typeface="Arial" panose="020B0604020202020204" pitchFamily="34" charset="0"/>
              </a:rPr>
              <a:t>Mental Capacity</a:t>
            </a:r>
          </a:p>
          <a:p>
            <a:pPr>
              <a:lnSpc>
                <a:spcPct val="80000"/>
              </a:lnSpc>
              <a:buClr>
                <a:srgbClr val="78BE20"/>
              </a:buClr>
            </a:pPr>
            <a:endParaRPr lang="en-US" altLang="en-US" sz="1800" dirty="0">
              <a:solidFill>
                <a:srgbClr val="005EB8"/>
              </a:solidFill>
              <a:latin typeface="Arial" panose="020B0604020202020204" pitchFamily="34" charset="0"/>
              <a:cs typeface="Arial" panose="020B0604020202020204" pitchFamily="34" charset="0"/>
            </a:endParaRPr>
          </a:p>
          <a:p>
            <a:pPr>
              <a:lnSpc>
                <a:spcPct val="80000"/>
              </a:lnSpc>
              <a:buClr>
                <a:srgbClr val="78BE20"/>
              </a:buClr>
            </a:pPr>
            <a:r>
              <a:rPr lang="en-US" altLang="en-US" sz="1800" dirty="0">
                <a:solidFill>
                  <a:srgbClr val="005EB8"/>
                </a:solidFill>
                <a:latin typeface="Arial" panose="020B0604020202020204" pitchFamily="34" charset="0"/>
                <a:cs typeface="Arial" panose="020B0604020202020204" pitchFamily="34" charset="0"/>
              </a:rPr>
              <a:t>Wills</a:t>
            </a:r>
          </a:p>
          <a:p>
            <a:pPr>
              <a:lnSpc>
                <a:spcPct val="80000"/>
              </a:lnSpc>
              <a:buClr>
                <a:srgbClr val="78BE20"/>
              </a:buClr>
            </a:pPr>
            <a:endParaRPr lang="en-US" altLang="en-US" sz="1800" dirty="0">
              <a:solidFill>
                <a:srgbClr val="005EB8"/>
              </a:solidFill>
              <a:latin typeface="Arial" panose="020B0604020202020204" pitchFamily="34" charset="0"/>
              <a:cs typeface="Arial" panose="020B0604020202020204" pitchFamily="34" charset="0"/>
            </a:endParaRPr>
          </a:p>
          <a:p>
            <a:pPr>
              <a:lnSpc>
                <a:spcPct val="80000"/>
              </a:lnSpc>
              <a:buClr>
                <a:srgbClr val="78BE20"/>
              </a:buClr>
            </a:pPr>
            <a:r>
              <a:rPr lang="en-US" altLang="en-US" sz="1800" dirty="0">
                <a:solidFill>
                  <a:srgbClr val="005EB8"/>
                </a:solidFill>
                <a:latin typeface="Arial" panose="020B0604020202020204" pitchFamily="34" charset="0"/>
                <a:cs typeface="Arial" panose="020B0604020202020204" pitchFamily="34" charset="0"/>
              </a:rPr>
              <a:t>Powers of Attorney</a:t>
            </a:r>
          </a:p>
          <a:p>
            <a:pPr>
              <a:lnSpc>
                <a:spcPct val="80000"/>
              </a:lnSpc>
              <a:buClr>
                <a:srgbClr val="78BE20"/>
              </a:buClr>
            </a:pPr>
            <a:endParaRPr lang="en-US" altLang="en-US" sz="1800" dirty="0">
              <a:solidFill>
                <a:srgbClr val="005EB8"/>
              </a:solidFill>
              <a:latin typeface="Arial" panose="020B0604020202020204" pitchFamily="34" charset="0"/>
              <a:cs typeface="Arial" panose="020B0604020202020204" pitchFamily="34" charset="0"/>
            </a:endParaRPr>
          </a:p>
          <a:p>
            <a:pPr>
              <a:lnSpc>
                <a:spcPct val="80000"/>
              </a:lnSpc>
              <a:buClr>
                <a:srgbClr val="78BE20"/>
              </a:buClr>
            </a:pPr>
            <a:r>
              <a:rPr lang="en-US" altLang="en-US" sz="1800" dirty="0">
                <a:solidFill>
                  <a:srgbClr val="005EB8"/>
                </a:solidFill>
                <a:latin typeface="Arial" panose="020B0604020202020204" pitchFamily="34" charset="0"/>
                <a:cs typeface="Arial" panose="020B0604020202020204" pitchFamily="34" charset="0"/>
              </a:rPr>
              <a:t>Deputyship</a:t>
            </a:r>
          </a:p>
          <a:p>
            <a:pPr>
              <a:lnSpc>
                <a:spcPct val="80000"/>
              </a:lnSpc>
              <a:buClr>
                <a:srgbClr val="78BE20"/>
              </a:buClr>
            </a:pPr>
            <a:endParaRPr lang="en-US" altLang="en-US" dirty="0"/>
          </a:p>
          <a:p>
            <a:pPr>
              <a:buClr>
                <a:srgbClr val="78BE20"/>
              </a:buClr>
            </a:pPr>
            <a:endParaRPr lang="en-GB" dirty="0"/>
          </a:p>
        </p:txBody>
      </p:sp>
      <p:pic>
        <p:nvPicPr>
          <p:cNvPr id="4" name="Audio 3">
            <a:hlinkClick r:id="" action="ppaction://media"/>
            <a:extLst>
              <a:ext uri="{FF2B5EF4-FFF2-40B4-BE49-F238E27FC236}">
                <a16:creationId xmlns:a16="http://schemas.microsoft.com/office/drawing/2014/main" id="{1C7381C4-4D4C-4198-8E74-58FA365262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69644578"/>
      </p:ext>
    </p:extLst>
  </p:cSld>
  <p:clrMapOvr>
    <a:masterClrMapping/>
  </p:clrMapOvr>
  <mc:AlternateContent xmlns:mc="http://schemas.openxmlformats.org/markup-compatibility/2006" xmlns:p14="http://schemas.microsoft.com/office/powerpoint/2010/main">
    <mc:Choice Requires="p14">
      <p:transition spd="slow" p14:dur="2000" advTm="16048"/>
    </mc:Choice>
    <mc:Fallback xmlns="">
      <p:transition spd="slow" advTm="16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61027" y="1419622"/>
            <a:ext cx="7993063" cy="2520280"/>
          </a:xfrm>
        </p:spPr>
        <p:txBody>
          <a:bodyPr>
            <a:noAutofit/>
          </a:bodyPr>
          <a:lstStyle/>
          <a:p>
            <a:pPr>
              <a:buClr>
                <a:srgbClr val="78BE20"/>
              </a:buClr>
            </a:pPr>
            <a:r>
              <a:rPr lang="en-GB" sz="1600" dirty="0">
                <a:solidFill>
                  <a:srgbClr val="005EB8"/>
                </a:solidFill>
                <a:latin typeface="Arial" panose="020B0604020202020204" pitchFamily="34" charset="0"/>
                <a:cs typeface="Arial" panose="020B0604020202020204" pitchFamily="34" charset="0"/>
              </a:rPr>
              <a:t>A General Power of Attorney (GPA) is a statutory form which authorises someone to act on your behalf and in your name. It is a relatively straightforward authorisation and can be used for a wide range of circumstances or for specific periods and events</a:t>
            </a:r>
          </a:p>
          <a:p>
            <a:pPr>
              <a:buClr>
                <a:srgbClr val="78BE20"/>
              </a:buClr>
            </a:pPr>
            <a:r>
              <a:rPr lang="en-GB" altLang="en-US" sz="1600" dirty="0">
                <a:solidFill>
                  <a:srgbClr val="005EB8"/>
                </a:solidFill>
                <a:latin typeface="Arial" panose="020B0604020202020204" pitchFamily="34" charset="0"/>
                <a:cs typeface="Arial" panose="020B0604020202020204" pitchFamily="34" charset="0"/>
              </a:rPr>
              <a:t>If the person granting the power loses mental capacity the Power of Attorney automatically fails, so they are ineffective for people with dementia</a:t>
            </a:r>
          </a:p>
          <a:p>
            <a:pPr>
              <a:buClr>
                <a:srgbClr val="78BE20"/>
              </a:buClr>
            </a:pPr>
            <a:r>
              <a:rPr lang="en-GB" altLang="en-US" sz="1600" dirty="0">
                <a:solidFill>
                  <a:srgbClr val="005EB8"/>
                </a:solidFill>
                <a:latin typeface="Arial" panose="020B0604020202020204" pitchFamily="34" charset="0"/>
                <a:cs typeface="Arial" panose="020B0604020202020204" pitchFamily="34" charset="0"/>
              </a:rPr>
              <a:t>Some financial institutions do not like or accept them</a:t>
            </a:r>
          </a:p>
          <a:p>
            <a:pPr>
              <a:buClr>
                <a:srgbClr val="78BE20"/>
              </a:buClr>
            </a:pPr>
            <a:r>
              <a:rPr lang="en-GB" altLang="en-US" sz="1600" dirty="0">
                <a:solidFill>
                  <a:srgbClr val="005EB8"/>
                </a:solidFill>
                <a:latin typeface="Arial" panose="020B0604020202020204" pitchFamily="34" charset="0"/>
                <a:cs typeface="Arial" panose="020B0604020202020204" pitchFamily="34" charset="0"/>
              </a:rPr>
              <a:t>It is a simple document and can be useful in the short term, e.g. while waiting for an LPA to be registered</a:t>
            </a:r>
            <a:endParaRPr lang="en-GB" sz="1600" dirty="0">
              <a:solidFill>
                <a:srgbClr val="005EB8"/>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622CD6BF-65B8-4649-B851-D4F5A6BE4E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
        <p:nvSpPr>
          <p:cNvPr id="5" name="TextBox 4">
            <a:extLst>
              <a:ext uri="{FF2B5EF4-FFF2-40B4-BE49-F238E27FC236}">
                <a16:creationId xmlns:a16="http://schemas.microsoft.com/office/drawing/2014/main" id="{C9903D27-0876-4824-9903-B90091915EDA}"/>
              </a:ext>
            </a:extLst>
          </p:cNvPr>
          <p:cNvSpPr txBox="1"/>
          <p:nvPr/>
        </p:nvSpPr>
        <p:spPr>
          <a:xfrm>
            <a:off x="467544" y="339502"/>
            <a:ext cx="5432064" cy="584775"/>
          </a:xfrm>
          <a:prstGeom prst="rect">
            <a:avLst/>
          </a:prstGeom>
          <a:noFill/>
        </p:spPr>
        <p:txBody>
          <a:bodyPr wrap="none" rtlCol="0">
            <a:spAutoFit/>
          </a:bodyPr>
          <a:lstStyle/>
          <a:p>
            <a:r>
              <a:rPr lang="en-GB" sz="3200" b="1"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3200" b="1" dirty="0">
                <a:solidFill>
                  <a:srgbClr val="78BE20"/>
                </a:solidFill>
                <a:latin typeface="Arial" panose="020B0604020202020204" pitchFamily="34" charset="0"/>
                <a:cs typeface="Arial" panose="020B0604020202020204" pitchFamily="34" charset="0"/>
              </a:rPr>
              <a:t>General Power of Attorney</a:t>
            </a:r>
            <a:endParaRPr lang="en-GB" sz="3200" dirty="0">
              <a:solidFill>
                <a:srgbClr val="78BE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866639"/>
      </p:ext>
    </p:extLst>
  </p:cSld>
  <p:clrMapOvr>
    <a:masterClrMapping/>
  </p:clrMapOvr>
  <mc:AlternateContent xmlns:mc="http://schemas.openxmlformats.org/markup-compatibility/2006" xmlns:p14="http://schemas.microsoft.com/office/powerpoint/2010/main">
    <mc:Choice Requires="p14">
      <p:transition spd="slow" p14:dur="2000" advTm="57795"/>
    </mc:Choice>
    <mc:Fallback xmlns="">
      <p:transition spd="slow" advTm="57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50577" y="1347614"/>
            <a:ext cx="8497887" cy="152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GB" altLang="en-US" sz="6000" b="1" dirty="0">
                <a:solidFill>
                  <a:srgbClr val="005EB8"/>
                </a:solidFill>
              </a:rPr>
              <a:t>Thank you</a:t>
            </a:r>
          </a:p>
          <a:p>
            <a:pPr>
              <a:lnSpc>
                <a:spcPts val="3700"/>
              </a:lnSpc>
              <a:spcBef>
                <a:spcPct val="0"/>
              </a:spcBef>
              <a:buFontTx/>
              <a:buNone/>
            </a:pPr>
            <a:r>
              <a:rPr lang="en-GB" altLang="en-US" sz="5400" b="1" dirty="0">
                <a:solidFill>
                  <a:srgbClr val="78BE20"/>
                </a:solidFill>
              </a:rPr>
              <a:t>               </a:t>
            </a:r>
            <a:r>
              <a:rPr lang="en-GB" altLang="en-US" sz="4000" dirty="0">
                <a:solidFill>
                  <a:srgbClr val="78BE20"/>
                </a:solidFill>
              </a:rPr>
              <a:t>questions…</a:t>
            </a:r>
            <a:endParaRPr lang="en-GB" altLang="en-US" sz="5400" b="1" dirty="0">
              <a:solidFill>
                <a:srgbClr val="78BE20"/>
              </a:solidFill>
            </a:endParaRPr>
          </a:p>
        </p:txBody>
      </p:sp>
      <p:pic>
        <p:nvPicPr>
          <p:cNvPr id="4" name="Audio 3">
            <a:hlinkClick r:id="" action="ppaction://media"/>
            <a:extLst>
              <a:ext uri="{FF2B5EF4-FFF2-40B4-BE49-F238E27FC236}">
                <a16:creationId xmlns:a16="http://schemas.microsoft.com/office/drawing/2014/main" id="{D7B79188-7C48-4732-B87B-5B3716C83F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43054317"/>
      </p:ext>
    </p:extLst>
  </p:cSld>
  <p:clrMapOvr>
    <a:masterClrMapping/>
  </p:clrMapOvr>
  <mc:AlternateContent xmlns:mc="http://schemas.openxmlformats.org/markup-compatibility/2006" xmlns:p14="http://schemas.microsoft.com/office/powerpoint/2010/main">
    <mc:Choice Requires="p14">
      <p:transition spd="slow" p14:dur="2000" advTm="6195"/>
    </mc:Choice>
    <mc:Fallback xmlns="">
      <p:transition spd="slow" advTm="6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512" y="267494"/>
            <a:ext cx="6858000" cy="1176337"/>
          </a:xfrm>
        </p:spPr>
        <p:txBody>
          <a:bodyPr>
            <a:noAutofit/>
          </a:bodyPr>
          <a:lstStyle/>
          <a:p>
            <a:pPr algn="l"/>
            <a:r>
              <a:rPr lang="en-GB" sz="2400" b="1" dirty="0">
                <a:solidFill>
                  <a:srgbClr val="78BE20"/>
                </a:solidFill>
                <a:latin typeface="Arial" panose="020B0604020202020204" pitchFamily="34" charset="0"/>
                <a:cs typeface="Arial" panose="020B0604020202020204" pitchFamily="34" charset="0"/>
              </a:rPr>
              <a:t>Does my relative have the Mental Capacity </a:t>
            </a:r>
            <a:br>
              <a:rPr lang="en-GB" sz="2400" b="1" dirty="0">
                <a:solidFill>
                  <a:srgbClr val="78BE20"/>
                </a:solidFill>
                <a:latin typeface="Arial" panose="020B0604020202020204" pitchFamily="34" charset="0"/>
                <a:cs typeface="Arial" panose="020B0604020202020204" pitchFamily="34" charset="0"/>
              </a:rPr>
            </a:br>
            <a:r>
              <a:rPr lang="en-GB" sz="2400" b="1" dirty="0">
                <a:solidFill>
                  <a:srgbClr val="78BE20"/>
                </a:solidFill>
                <a:latin typeface="Arial" panose="020B0604020202020204" pitchFamily="34" charset="0"/>
                <a:cs typeface="Arial" panose="020B0604020202020204" pitchFamily="34" charset="0"/>
              </a:rPr>
              <a:t>to make /change their Will or </a:t>
            </a:r>
            <a:br>
              <a:rPr lang="en-GB" sz="2400" b="1" dirty="0">
                <a:solidFill>
                  <a:srgbClr val="78BE20"/>
                </a:solidFill>
                <a:latin typeface="Arial" panose="020B0604020202020204" pitchFamily="34" charset="0"/>
                <a:cs typeface="Arial" panose="020B0604020202020204" pitchFamily="34" charset="0"/>
              </a:rPr>
            </a:br>
            <a:r>
              <a:rPr lang="en-GB" sz="2400" b="1" dirty="0">
                <a:solidFill>
                  <a:srgbClr val="78BE20"/>
                </a:solidFill>
                <a:latin typeface="Arial" panose="020B0604020202020204" pitchFamily="34" charset="0"/>
                <a:cs typeface="Arial" panose="020B0604020202020204" pitchFamily="34" charset="0"/>
              </a:rPr>
              <a:t>create a Lasting Power of Attorney? </a:t>
            </a:r>
            <a:br>
              <a:rPr lang="en-GB" sz="2100" b="1" dirty="0">
                <a:solidFill>
                  <a:srgbClr val="78BE20"/>
                </a:solidFill>
                <a:latin typeface="Arial" panose="020B0604020202020204" pitchFamily="34" charset="0"/>
                <a:cs typeface="Arial" panose="020B0604020202020204" pitchFamily="34" charset="0"/>
              </a:rPr>
            </a:br>
            <a:endParaRPr lang="en-GB" sz="2400" b="1" dirty="0">
              <a:solidFill>
                <a:srgbClr val="78BE2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205B0E4-6703-46DC-8E3E-DEF6CC74F3E4}"/>
              </a:ext>
            </a:extLst>
          </p:cNvPr>
          <p:cNvSpPr txBox="1"/>
          <p:nvPr/>
        </p:nvSpPr>
        <p:spPr>
          <a:xfrm>
            <a:off x="397620" y="1923678"/>
            <a:ext cx="7920880" cy="2277547"/>
          </a:xfrm>
          <a:prstGeom prst="rect">
            <a:avLst/>
          </a:prstGeom>
          <a:noFill/>
        </p:spPr>
        <p:txBody>
          <a:bodyPr wrap="square" rtlCol="0">
            <a:spAutoFit/>
          </a:bodyPr>
          <a:lstStyle/>
          <a:p>
            <a:r>
              <a:rPr lang="en-GB" altLang="en-US" sz="2000" b="1" kern="0" dirty="0">
                <a:solidFill>
                  <a:srgbClr val="005EB8"/>
                </a:solidFill>
                <a:latin typeface="Arial"/>
              </a:rPr>
              <a:t>Defining Mental Capacity:</a:t>
            </a:r>
          </a:p>
          <a:p>
            <a:endParaRPr lang="en-GB" altLang="en-US" kern="0" dirty="0">
              <a:solidFill>
                <a:srgbClr val="005EB8"/>
              </a:solidFill>
              <a:latin typeface="Arial"/>
            </a:endParaRPr>
          </a:p>
          <a:p>
            <a:r>
              <a:rPr lang="en-GB" altLang="en-US" kern="0" dirty="0">
                <a:solidFill>
                  <a:srgbClr val="005EB8"/>
                </a:solidFill>
                <a:latin typeface="Arial"/>
              </a:rPr>
              <a:t>“A person lacks capacity in relation to a matter if at the material time </a:t>
            </a:r>
          </a:p>
          <a:p>
            <a:r>
              <a:rPr lang="en-GB" altLang="en-US" kern="0" dirty="0">
                <a:solidFill>
                  <a:srgbClr val="005EB8"/>
                </a:solidFill>
                <a:latin typeface="Arial"/>
              </a:rPr>
              <a:t>he is unable to make a decision for himself in relation to the matter </a:t>
            </a:r>
          </a:p>
          <a:p>
            <a:r>
              <a:rPr lang="en-GB" altLang="en-US" kern="0" dirty="0">
                <a:solidFill>
                  <a:srgbClr val="005EB8"/>
                </a:solidFill>
                <a:latin typeface="Arial"/>
              </a:rPr>
              <a:t>because of an impairment of, or a disturbance in the functioning of the mind or brain.”</a:t>
            </a:r>
          </a:p>
          <a:p>
            <a:endParaRPr lang="en-GB" altLang="en-US" kern="0" dirty="0">
              <a:solidFill>
                <a:srgbClr val="005EB8"/>
              </a:solidFill>
              <a:latin typeface="Arial"/>
            </a:endParaRPr>
          </a:p>
          <a:p>
            <a:pPr algn="r"/>
            <a:r>
              <a:rPr lang="en-GB" sz="1400" kern="0" dirty="0">
                <a:solidFill>
                  <a:srgbClr val="768692"/>
                </a:solidFill>
                <a:latin typeface="Arial"/>
              </a:rPr>
              <a:t>Section 2 Mental Capacity Act 2005</a:t>
            </a:r>
            <a:endParaRPr lang="en-GB" sz="1400" dirty="0">
              <a:solidFill>
                <a:srgbClr val="768692"/>
              </a:solidFill>
            </a:endParaRPr>
          </a:p>
        </p:txBody>
      </p:sp>
      <p:pic>
        <p:nvPicPr>
          <p:cNvPr id="5" name="Audio 4">
            <a:hlinkClick r:id="" action="ppaction://media"/>
            <a:extLst>
              <a:ext uri="{FF2B5EF4-FFF2-40B4-BE49-F238E27FC236}">
                <a16:creationId xmlns:a16="http://schemas.microsoft.com/office/drawing/2014/main" id="{90D7393E-2D8C-46DE-BE6B-A09021A0E9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46529652"/>
      </p:ext>
    </p:extLst>
  </p:cSld>
  <p:clrMapOvr>
    <a:masterClrMapping/>
  </p:clrMapOvr>
  <mc:AlternateContent xmlns:mc="http://schemas.openxmlformats.org/markup-compatibility/2006" xmlns:p14="http://schemas.microsoft.com/office/powerpoint/2010/main">
    <mc:Choice Requires="p14">
      <p:transition spd="slow" p14:dur="2000" advTm="88705"/>
    </mc:Choice>
    <mc:Fallback xmlns="">
      <p:transition spd="slow" advTm="88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r>
              <a:rPr lang="en-GB" sz="2700" b="1" dirty="0">
                <a:solidFill>
                  <a:srgbClr val="003366"/>
                </a:solidFill>
                <a:effectLst>
                  <a:outerShdw blurRad="38100" dist="38100" dir="2700000" algn="tl">
                    <a:srgbClr val="C0C0C0"/>
                  </a:outerShdw>
                </a:effectLst>
              </a:rPr>
              <a:t>                                                                   </a:t>
            </a:r>
            <a:br>
              <a:rPr lang="en-GB" sz="2700" b="1" dirty="0">
                <a:solidFill>
                  <a:srgbClr val="003366"/>
                </a:solidFill>
                <a:effectLst>
                  <a:outerShdw blurRad="38100" dist="38100" dir="2700000" algn="tl">
                    <a:srgbClr val="C0C0C0"/>
                  </a:outerShdw>
                </a:effectLst>
              </a:rPr>
            </a:br>
            <a:r>
              <a:rPr lang="en-GB" sz="2700" b="1" dirty="0">
                <a:solidFill>
                  <a:srgbClr val="003366"/>
                </a:solidFill>
                <a:effectLst>
                  <a:outerShdw blurRad="38100" dist="38100" dir="2700000" algn="tl">
                    <a:srgbClr val="C0C0C0"/>
                  </a:outerShdw>
                </a:effectLst>
              </a:rPr>
              <a:t>                                                                 </a:t>
            </a:r>
            <a:endParaRPr lang="en-GB" sz="2325" b="1" dirty="0">
              <a:solidFill>
                <a:srgbClr val="78BE20"/>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323528" y="1869728"/>
            <a:ext cx="7848600" cy="2448272"/>
          </a:xfrm>
        </p:spPr>
        <p:txBody>
          <a:bodyPr>
            <a:noAutofit/>
          </a:bodyPr>
          <a:lstStyle/>
          <a:p>
            <a:pPr>
              <a:buClr>
                <a:srgbClr val="78BE20"/>
              </a:buClr>
            </a:pPr>
            <a:r>
              <a:rPr lang="en-GB" altLang="en-US" sz="1800" dirty="0">
                <a:solidFill>
                  <a:srgbClr val="005EB8"/>
                </a:solidFill>
                <a:latin typeface="Arial" panose="020B0604020202020204" pitchFamily="34" charset="0"/>
                <a:cs typeface="Arial" panose="020B0604020202020204" pitchFamily="34" charset="0"/>
              </a:rPr>
              <a:t>Everyone is assumed to have capacity (unless it is established otherwise), so assessments of capacity are on the balance of probabilities</a:t>
            </a:r>
          </a:p>
          <a:p>
            <a:pPr>
              <a:buClr>
                <a:srgbClr val="78BE20"/>
              </a:buClr>
            </a:pPr>
            <a:r>
              <a:rPr lang="en-GB" altLang="en-US" sz="1800" dirty="0">
                <a:solidFill>
                  <a:srgbClr val="005EB8"/>
                </a:solidFill>
                <a:latin typeface="Arial" panose="020B0604020202020204" pitchFamily="34" charset="0"/>
                <a:cs typeface="Arial" panose="020B0604020202020204" pitchFamily="34" charset="0"/>
              </a:rPr>
              <a:t>All practicable steps must be taken to help someone decide before they can be treated as having lost capacity</a:t>
            </a:r>
          </a:p>
          <a:p>
            <a:pPr>
              <a:buClr>
                <a:srgbClr val="78BE20"/>
              </a:buClr>
            </a:pPr>
            <a:r>
              <a:rPr lang="en-GB" altLang="en-US" sz="1800" dirty="0">
                <a:solidFill>
                  <a:srgbClr val="005EB8"/>
                </a:solidFill>
                <a:latin typeface="Arial" panose="020B0604020202020204" pitchFamily="34" charset="0"/>
                <a:cs typeface="Arial" panose="020B0604020202020204" pitchFamily="34" charset="0"/>
              </a:rPr>
              <a:t>An unwise decision does not necessarily indicate lack of capacity</a:t>
            </a:r>
          </a:p>
          <a:p>
            <a:pPr>
              <a:buClr>
                <a:srgbClr val="78BE20"/>
              </a:buClr>
            </a:pPr>
            <a:r>
              <a:rPr lang="en-GB" altLang="en-US" sz="1800" dirty="0">
                <a:solidFill>
                  <a:srgbClr val="005EB8"/>
                </a:solidFill>
                <a:latin typeface="Arial" panose="020B0604020202020204" pitchFamily="34" charset="0"/>
                <a:cs typeface="Arial" panose="020B0604020202020204" pitchFamily="34" charset="0"/>
              </a:rPr>
              <a:t>Any act done on behalf of someone lacking capacity must be in their best interests</a:t>
            </a:r>
            <a:endParaRPr lang="en-GB" sz="1800" dirty="0">
              <a:solidFill>
                <a:srgbClr val="005EB8"/>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157F3DA8-16C8-4896-967E-FF5A5AEC96D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
        <p:nvSpPr>
          <p:cNvPr id="6" name="TextBox 5">
            <a:extLst>
              <a:ext uri="{FF2B5EF4-FFF2-40B4-BE49-F238E27FC236}">
                <a16:creationId xmlns:a16="http://schemas.microsoft.com/office/drawing/2014/main" id="{D2ABEA65-B7F6-421D-B3FA-C1825C3F79B1}"/>
              </a:ext>
            </a:extLst>
          </p:cNvPr>
          <p:cNvSpPr txBox="1"/>
          <p:nvPr/>
        </p:nvSpPr>
        <p:spPr>
          <a:xfrm>
            <a:off x="323528" y="267494"/>
            <a:ext cx="6624736" cy="954107"/>
          </a:xfrm>
          <a:prstGeom prst="rect">
            <a:avLst/>
          </a:prstGeom>
          <a:noFill/>
        </p:spPr>
        <p:txBody>
          <a:bodyPr wrap="square" rtlCol="0">
            <a:spAutoFit/>
          </a:bodyPr>
          <a:lstStyle/>
          <a:p>
            <a:r>
              <a:rPr lang="en-GB" sz="2800" b="1" dirty="0">
                <a:solidFill>
                  <a:srgbClr val="78BE20"/>
                </a:solidFill>
                <a:latin typeface="Arial" panose="020B0604020202020204" pitchFamily="34" charset="0"/>
                <a:cs typeface="Arial" panose="020B0604020202020204" pitchFamily="34" charset="0"/>
              </a:rPr>
              <a:t>Mental Capacity Act 2005</a:t>
            </a:r>
            <a:br>
              <a:rPr lang="en-GB" sz="2800" b="1" dirty="0">
                <a:solidFill>
                  <a:srgbClr val="78BE20"/>
                </a:solidFill>
                <a:latin typeface="Arial" panose="020B0604020202020204" pitchFamily="34" charset="0"/>
                <a:cs typeface="Arial" panose="020B0604020202020204" pitchFamily="34" charset="0"/>
              </a:rPr>
            </a:br>
            <a:r>
              <a:rPr lang="en-GB" sz="2800" b="1" dirty="0">
                <a:solidFill>
                  <a:srgbClr val="78BE20"/>
                </a:solidFill>
                <a:latin typeface="Arial" panose="020B0604020202020204" pitchFamily="34" charset="0"/>
                <a:cs typeface="Arial" panose="020B0604020202020204" pitchFamily="34" charset="0"/>
              </a:rPr>
              <a:t>Statutory Principles</a:t>
            </a:r>
            <a:endParaRPr lang="en-GB" sz="2800" dirty="0"/>
          </a:p>
        </p:txBody>
      </p:sp>
    </p:spTree>
    <p:custDataLst>
      <p:tags r:id="rId1"/>
    </p:custDataLst>
    <p:extLst>
      <p:ext uri="{BB962C8B-B14F-4D97-AF65-F5344CB8AC3E}">
        <p14:creationId xmlns:p14="http://schemas.microsoft.com/office/powerpoint/2010/main" val="4220253145"/>
      </p:ext>
    </p:extLst>
  </p:cSld>
  <p:clrMapOvr>
    <a:masterClrMapping/>
  </p:clrMapOvr>
  <mc:AlternateContent xmlns:mc="http://schemas.openxmlformats.org/markup-compatibility/2006" xmlns:p14="http://schemas.microsoft.com/office/powerpoint/2010/main">
    <mc:Choice Requires="p14">
      <p:transition spd="slow" p14:dur="2000" advTm="69088"/>
    </mc:Choice>
    <mc:Fallback xmlns="">
      <p:transition spd="slow" advTm="69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Autofit/>
          </a:bodyPr>
          <a:lstStyle/>
          <a:p>
            <a:r>
              <a:rPr lang="en-GB" sz="2700" b="1" dirty="0">
                <a:solidFill>
                  <a:srgbClr val="003366"/>
                </a:solidFill>
                <a:effectLst>
                  <a:outerShdw blurRad="38100" dist="38100" dir="2700000" algn="tl">
                    <a:srgbClr val="C0C0C0"/>
                  </a:outerShdw>
                </a:effectLst>
              </a:rPr>
              <a:t>                                                                </a:t>
            </a:r>
            <a:br>
              <a:rPr lang="en-GB" sz="2700" b="1" dirty="0">
                <a:solidFill>
                  <a:srgbClr val="003366"/>
                </a:solidFill>
                <a:effectLst>
                  <a:outerShdw blurRad="38100" dist="38100" dir="2700000" algn="tl">
                    <a:srgbClr val="C0C0C0"/>
                  </a:outerShdw>
                </a:effectLst>
              </a:rPr>
            </a:br>
            <a:r>
              <a:rPr lang="en-GB" sz="2700" b="1" dirty="0">
                <a:solidFill>
                  <a:srgbClr val="003366"/>
                </a:solidFill>
                <a:effectLst>
                  <a:outerShdw blurRad="38100" dist="38100" dir="2700000" algn="tl">
                    <a:srgbClr val="C0C0C0"/>
                  </a:outerShdw>
                </a:effectLst>
              </a:rPr>
              <a:t>                                                                                               </a:t>
            </a:r>
            <a:endParaRPr lang="en-GB" sz="2400" b="1" dirty="0">
              <a:solidFill>
                <a:srgbClr val="78BE20"/>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351440" y="1362075"/>
            <a:ext cx="7993063" cy="3153891"/>
          </a:xfrm>
        </p:spPr>
        <p:txBody>
          <a:bodyPr>
            <a:noAutofit/>
          </a:bodyPr>
          <a:lstStyle/>
          <a:p>
            <a:pPr marL="0" indent="0">
              <a:lnSpc>
                <a:spcPct val="80000"/>
              </a:lnSpc>
              <a:buNone/>
            </a:pPr>
            <a:r>
              <a:rPr lang="en-GB" altLang="en-US" sz="1600" dirty="0">
                <a:solidFill>
                  <a:srgbClr val="005EB8"/>
                </a:solidFill>
                <a:latin typeface="Arial" panose="020B0604020202020204" pitchFamily="34" charset="0"/>
                <a:cs typeface="Arial" panose="020B0604020202020204" pitchFamily="34" charset="0"/>
              </a:rPr>
              <a:t>To be judged as having capacity, a person must be able to:</a:t>
            </a:r>
          </a:p>
          <a:p>
            <a:pPr marL="627063" lvl="3" indent="-342900">
              <a:lnSpc>
                <a:spcPct val="80000"/>
              </a:lnSpc>
              <a:buFont typeface="+mj-lt"/>
              <a:buAutoNum type="arabicPeriod"/>
            </a:pPr>
            <a:r>
              <a:rPr lang="en-GB" altLang="en-US" sz="1600" b="1" dirty="0">
                <a:solidFill>
                  <a:srgbClr val="78BE20"/>
                </a:solidFill>
                <a:latin typeface="Arial" panose="020B0604020202020204" pitchFamily="34" charset="0"/>
                <a:cs typeface="Arial" panose="020B0604020202020204" pitchFamily="34" charset="0"/>
              </a:rPr>
              <a:t>Understand</a:t>
            </a:r>
            <a:r>
              <a:rPr lang="en-GB" altLang="en-US" sz="1600" dirty="0">
                <a:solidFill>
                  <a:srgbClr val="005EB8"/>
                </a:solidFill>
                <a:latin typeface="Arial" panose="020B0604020202020204" pitchFamily="34" charset="0"/>
                <a:cs typeface="Arial" panose="020B0604020202020204" pitchFamily="34" charset="0"/>
              </a:rPr>
              <a:t> the information relevant to the decision at hand, including information about the reasonably foreseeable consequences of deciding one way or another, and of making no decision</a:t>
            </a:r>
          </a:p>
          <a:p>
            <a:pPr marL="627063" lvl="3" indent="-342900">
              <a:lnSpc>
                <a:spcPct val="80000"/>
              </a:lnSpc>
              <a:buFont typeface="+mj-lt"/>
              <a:buAutoNum type="arabicPeriod"/>
            </a:pPr>
            <a:r>
              <a:rPr lang="en-GB" altLang="en-US" sz="1600" b="1" dirty="0">
                <a:solidFill>
                  <a:srgbClr val="78BE20"/>
                </a:solidFill>
                <a:latin typeface="Arial" panose="020B0604020202020204" pitchFamily="34" charset="0"/>
                <a:cs typeface="Arial" panose="020B0604020202020204" pitchFamily="34" charset="0"/>
              </a:rPr>
              <a:t>Retain</a:t>
            </a:r>
            <a:r>
              <a:rPr lang="en-GB" altLang="en-US" sz="1600" dirty="0">
                <a:solidFill>
                  <a:srgbClr val="005EB8"/>
                </a:solidFill>
                <a:latin typeface="Arial" panose="020B0604020202020204" pitchFamily="34" charset="0"/>
                <a:cs typeface="Arial" panose="020B0604020202020204" pitchFamily="34" charset="0"/>
              </a:rPr>
              <a:t> the information</a:t>
            </a:r>
          </a:p>
          <a:p>
            <a:pPr marL="627063" lvl="3" indent="-342900">
              <a:lnSpc>
                <a:spcPct val="80000"/>
              </a:lnSpc>
              <a:buFont typeface="+mj-lt"/>
              <a:buAutoNum type="arabicPeriod"/>
            </a:pPr>
            <a:r>
              <a:rPr lang="en-GB" altLang="en-US" sz="1600" b="1" dirty="0">
                <a:solidFill>
                  <a:srgbClr val="78BE20"/>
                </a:solidFill>
                <a:latin typeface="Arial" panose="020B0604020202020204" pitchFamily="34" charset="0"/>
                <a:cs typeface="Arial" panose="020B0604020202020204" pitchFamily="34" charset="0"/>
              </a:rPr>
              <a:t>Use / weigh </a:t>
            </a:r>
            <a:r>
              <a:rPr lang="en-GB" altLang="en-US" sz="1600" dirty="0">
                <a:solidFill>
                  <a:srgbClr val="005EB8"/>
                </a:solidFill>
                <a:latin typeface="Arial" panose="020B0604020202020204" pitchFamily="34" charset="0"/>
                <a:cs typeface="Arial" panose="020B0604020202020204" pitchFamily="34" charset="0"/>
              </a:rPr>
              <a:t>the information</a:t>
            </a:r>
          </a:p>
          <a:p>
            <a:pPr marL="627063" lvl="3" indent="-342900">
              <a:lnSpc>
                <a:spcPct val="80000"/>
              </a:lnSpc>
              <a:buFont typeface="+mj-lt"/>
              <a:buAutoNum type="arabicPeriod"/>
            </a:pPr>
            <a:r>
              <a:rPr lang="en-GB" altLang="en-US" sz="1600" b="1" dirty="0">
                <a:solidFill>
                  <a:srgbClr val="78BE20"/>
                </a:solidFill>
                <a:latin typeface="Arial" panose="020B0604020202020204" pitchFamily="34" charset="0"/>
                <a:cs typeface="Arial" panose="020B0604020202020204" pitchFamily="34" charset="0"/>
              </a:rPr>
              <a:t>Communicate</a:t>
            </a:r>
            <a:r>
              <a:rPr lang="en-GB" altLang="en-US" sz="1600" dirty="0">
                <a:solidFill>
                  <a:srgbClr val="005EB8"/>
                </a:solidFill>
                <a:latin typeface="Arial" panose="020B0604020202020204" pitchFamily="34" charset="0"/>
                <a:cs typeface="Arial" panose="020B0604020202020204" pitchFamily="34" charset="0"/>
              </a:rPr>
              <a:t> the decision</a:t>
            </a:r>
            <a:endParaRPr lang="en-GB" altLang="en-US" sz="1600" b="1" dirty="0">
              <a:solidFill>
                <a:srgbClr val="005EB8"/>
              </a:solidFill>
              <a:latin typeface="Arial" panose="020B0604020202020204" pitchFamily="34" charset="0"/>
              <a:cs typeface="Arial" panose="020B0604020202020204" pitchFamily="34" charset="0"/>
            </a:endParaRPr>
          </a:p>
          <a:p>
            <a:pPr marL="457200" indent="-457200">
              <a:lnSpc>
                <a:spcPct val="80000"/>
              </a:lnSpc>
              <a:buNone/>
            </a:pPr>
            <a:r>
              <a:rPr lang="en-GB" sz="1600" kern="0" dirty="0">
                <a:solidFill>
                  <a:srgbClr val="768692"/>
                </a:solidFill>
                <a:latin typeface="Arial" panose="020B0604020202020204" pitchFamily="34" charset="0"/>
                <a:cs typeface="Arial" panose="020B0604020202020204" pitchFamily="34" charset="0"/>
              </a:rPr>
              <a:t>			                                  (Section 3 Mental Capacity Act 2005)</a:t>
            </a:r>
            <a:endParaRPr lang="en-GB" sz="1600" dirty="0">
              <a:solidFill>
                <a:srgbClr val="768692"/>
              </a:solidFill>
              <a:latin typeface="Arial" panose="020B0604020202020204" pitchFamily="34" charset="0"/>
              <a:cs typeface="Arial" panose="020B0604020202020204" pitchFamily="34" charset="0"/>
            </a:endParaRPr>
          </a:p>
          <a:p>
            <a:pPr marL="457200" lvl="1" indent="0">
              <a:lnSpc>
                <a:spcPct val="80000"/>
              </a:lnSpc>
              <a:buNone/>
            </a:pPr>
            <a:endParaRPr lang="en-GB" altLang="en-US" sz="1600" b="1" dirty="0">
              <a:solidFill>
                <a:srgbClr val="005EB8"/>
              </a:solidFill>
              <a:latin typeface="Arial" panose="020B0604020202020204" pitchFamily="34" charset="0"/>
              <a:cs typeface="Arial" panose="020B0604020202020204" pitchFamily="34" charset="0"/>
            </a:endParaRPr>
          </a:p>
          <a:p>
            <a:pPr marL="0" lvl="1" indent="0">
              <a:lnSpc>
                <a:spcPct val="80000"/>
              </a:lnSpc>
              <a:buNone/>
            </a:pPr>
            <a:r>
              <a:rPr lang="en-GB" altLang="en-US" sz="1600" dirty="0">
                <a:solidFill>
                  <a:srgbClr val="005EB8"/>
                </a:solidFill>
                <a:latin typeface="Arial" panose="020B0604020202020204" pitchFamily="34" charset="0"/>
                <a:cs typeface="Arial" panose="020B0604020202020204" pitchFamily="34" charset="0"/>
              </a:rPr>
              <a:t>The Act does not specify who can make an assessment of capacity</a:t>
            </a:r>
          </a:p>
          <a:p>
            <a:pPr marL="0" lvl="1" indent="0">
              <a:lnSpc>
                <a:spcPct val="80000"/>
              </a:lnSpc>
              <a:buNone/>
            </a:pPr>
            <a:endParaRPr lang="en-GB" altLang="en-US" sz="1600" dirty="0">
              <a:solidFill>
                <a:srgbClr val="005EB8"/>
              </a:solidFill>
              <a:latin typeface="Arial" panose="020B0604020202020204" pitchFamily="34" charset="0"/>
              <a:cs typeface="Arial" panose="020B0604020202020204" pitchFamily="34" charset="0"/>
            </a:endParaRPr>
          </a:p>
          <a:p>
            <a:pPr marL="0" lvl="1" indent="0">
              <a:lnSpc>
                <a:spcPct val="80000"/>
              </a:lnSpc>
              <a:buNone/>
            </a:pPr>
            <a:r>
              <a:rPr lang="en-GB" altLang="en-US" sz="1600" dirty="0">
                <a:solidFill>
                  <a:srgbClr val="005EB8"/>
                </a:solidFill>
                <a:latin typeface="Arial" panose="020B0604020202020204" pitchFamily="34" charset="0"/>
                <a:cs typeface="Arial" panose="020B0604020202020204" pitchFamily="34" charset="0"/>
              </a:rPr>
              <a:t>Sometimes, it may need to be a doctor or solicitor but at other times it may be a carer, depending on the circumstances and decision to be made.</a:t>
            </a:r>
          </a:p>
        </p:txBody>
      </p:sp>
      <p:sp>
        <p:nvSpPr>
          <p:cNvPr id="4" name="TextBox 3">
            <a:extLst>
              <a:ext uri="{FF2B5EF4-FFF2-40B4-BE49-F238E27FC236}">
                <a16:creationId xmlns:a16="http://schemas.microsoft.com/office/drawing/2014/main" id="{893E5DB6-0295-4720-A2A9-3C3E9E7A00BF}"/>
              </a:ext>
            </a:extLst>
          </p:cNvPr>
          <p:cNvSpPr txBox="1"/>
          <p:nvPr/>
        </p:nvSpPr>
        <p:spPr>
          <a:xfrm>
            <a:off x="323528" y="195486"/>
            <a:ext cx="6768752" cy="954107"/>
          </a:xfrm>
          <a:prstGeom prst="rect">
            <a:avLst/>
          </a:prstGeom>
          <a:noFill/>
        </p:spPr>
        <p:txBody>
          <a:bodyPr wrap="square" rtlCol="0">
            <a:spAutoFit/>
          </a:bodyPr>
          <a:lstStyle/>
          <a:p>
            <a:r>
              <a:rPr lang="en-GB" sz="2800" b="1" dirty="0">
                <a:solidFill>
                  <a:srgbClr val="78BE20"/>
                </a:solidFill>
                <a:latin typeface="Arial" panose="020B0604020202020204" pitchFamily="34" charset="0"/>
                <a:cs typeface="Arial" panose="020B0604020202020204" pitchFamily="34" charset="0"/>
              </a:rPr>
              <a:t>Ability to Make a decision </a:t>
            </a:r>
          </a:p>
          <a:p>
            <a:r>
              <a:rPr lang="en-GB" sz="2800" b="1" dirty="0">
                <a:solidFill>
                  <a:srgbClr val="78BE20"/>
                </a:solidFill>
                <a:latin typeface="Arial" panose="020B0604020202020204" pitchFamily="34" charset="0"/>
                <a:cs typeface="Arial" panose="020B0604020202020204" pitchFamily="34" charset="0"/>
              </a:rPr>
              <a:t>(4 point legal test)</a:t>
            </a:r>
            <a:endParaRPr lang="en-GB" sz="2800" dirty="0"/>
          </a:p>
        </p:txBody>
      </p:sp>
      <p:pic>
        <p:nvPicPr>
          <p:cNvPr id="7" name="Audio 6">
            <a:hlinkClick r:id="" action="ppaction://media"/>
            <a:extLst>
              <a:ext uri="{FF2B5EF4-FFF2-40B4-BE49-F238E27FC236}">
                <a16:creationId xmlns:a16="http://schemas.microsoft.com/office/drawing/2014/main" id="{4A7757AC-89C3-4153-ACFD-AEF0AD588EF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830253401"/>
      </p:ext>
    </p:extLst>
  </p:cSld>
  <p:clrMapOvr>
    <a:masterClrMapping/>
  </p:clrMapOvr>
  <mc:AlternateContent xmlns:mc="http://schemas.openxmlformats.org/markup-compatibility/2006" xmlns:p14="http://schemas.microsoft.com/office/powerpoint/2010/main">
    <mc:Choice Requires="p14">
      <p:transition spd="slow" p14:dur="2000" advTm="59992"/>
    </mc:Choice>
    <mc:Fallback xmlns="">
      <p:transition spd="slow" advTm="59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3528" y="267494"/>
            <a:ext cx="6172200" cy="636587"/>
          </a:xfrm>
        </p:spPr>
        <p:txBody>
          <a:bodyPr>
            <a:normAutofit/>
          </a:bodyPr>
          <a:lstStyle/>
          <a:p>
            <a:pPr algn="l"/>
            <a:r>
              <a:rPr lang="en-GB" sz="3200" b="1" dirty="0">
                <a:solidFill>
                  <a:srgbClr val="78BE20"/>
                </a:solidFill>
                <a:latin typeface="Arial" panose="020B0604020202020204" pitchFamily="34" charset="0"/>
                <a:cs typeface="Arial" panose="020B0604020202020204" pitchFamily="34" charset="0"/>
              </a:rPr>
              <a:t>Why make a will?</a:t>
            </a:r>
          </a:p>
        </p:txBody>
      </p:sp>
      <p:sp>
        <p:nvSpPr>
          <p:cNvPr id="3" name="Content Placeholder 2"/>
          <p:cNvSpPr>
            <a:spLocks noGrp="1"/>
          </p:cNvSpPr>
          <p:nvPr>
            <p:ph idx="4294967295"/>
          </p:nvPr>
        </p:nvSpPr>
        <p:spPr>
          <a:xfrm>
            <a:off x="467544" y="1419622"/>
            <a:ext cx="7993063" cy="3078162"/>
          </a:xfrm>
        </p:spPr>
        <p:txBody>
          <a:bodyPr>
            <a:normAutofit/>
          </a:bodyPr>
          <a:lstStyle/>
          <a:p>
            <a:pPr>
              <a:lnSpc>
                <a:spcPct val="90000"/>
              </a:lnSpc>
              <a:buClr>
                <a:srgbClr val="78BE20"/>
              </a:buClr>
              <a:defRPr/>
            </a:pPr>
            <a:r>
              <a:rPr lang="en-US" sz="1800" dirty="0">
                <a:solidFill>
                  <a:srgbClr val="005EB8"/>
                </a:solidFill>
                <a:latin typeface="Arial" panose="020B0604020202020204" pitchFamily="34" charset="0"/>
                <a:cs typeface="Arial" panose="020B0604020202020204" pitchFamily="34" charset="0"/>
              </a:rPr>
              <a:t>A Will allows a choice in the distribution of the Estate</a:t>
            </a:r>
          </a:p>
          <a:p>
            <a:pPr>
              <a:lnSpc>
                <a:spcPct val="90000"/>
              </a:lnSpc>
              <a:buClr>
                <a:srgbClr val="78BE20"/>
              </a:buClr>
              <a:defRPr/>
            </a:pPr>
            <a:endParaRPr lang="en-US" sz="1800" dirty="0">
              <a:solidFill>
                <a:srgbClr val="005EB8"/>
              </a:solidFill>
              <a:latin typeface="Arial" panose="020B0604020202020204" pitchFamily="34" charset="0"/>
              <a:cs typeface="Arial" panose="020B0604020202020204" pitchFamily="34" charset="0"/>
            </a:endParaRPr>
          </a:p>
          <a:p>
            <a:pPr>
              <a:lnSpc>
                <a:spcPct val="90000"/>
              </a:lnSpc>
              <a:buClr>
                <a:srgbClr val="78BE20"/>
              </a:buClr>
              <a:defRPr/>
            </a:pPr>
            <a:r>
              <a:rPr lang="en-GB" sz="1800" dirty="0">
                <a:solidFill>
                  <a:srgbClr val="005EB8"/>
                </a:solidFill>
                <a:latin typeface="Arial" panose="020B0604020202020204" pitchFamily="34" charset="0"/>
                <a:cs typeface="Arial" panose="020B0604020202020204" pitchFamily="34" charset="0"/>
              </a:rPr>
              <a:t>No Will means reliance on intestacy rules (i.e. no choice). The intestacy rules impose ‘executors’ and beneficiaries. One size fits all – rules imposed on every estate, regardless of size or circumstances</a:t>
            </a:r>
          </a:p>
          <a:p>
            <a:pPr>
              <a:lnSpc>
                <a:spcPct val="90000"/>
              </a:lnSpc>
              <a:buClr>
                <a:srgbClr val="78BE20"/>
              </a:buClr>
              <a:defRPr/>
            </a:pPr>
            <a:endParaRPr lang="en-GB" sz="1800" dirty="0">
              <a:solidFill>
                <a:srgbClr val="005EB8"/>
              </a:solidFill>
              <a:latin typeface="Arial" panose="020B0604020202020204" pitchFamily="34" charset="0"/>
              <a:cs typeface="Arial" panose="020B0604020202020204" pitchFamily="34" charset="0"/>
            </a:endParaRPr>
          </a:p>
          <a:p>
            <a:pPr>
              <a:lnSpc>
                <a:spcPct val="90000"/>
              </a:lnSpc>
              <a:buClr>
                <a:srgbClr val="78BE20"/>
              </a:buClr>
              <a:defRPr/>
            </a:pPr>
            <a:r>
              <a:rPr lang="en-GB" sz="1800" dirty="0">
                <a:solidFill>
                  <a:srgbClr val="005EB8"/>
                </a:solidFill>
                <a:latin typeface="Arial" panose="020B0604020202020204" pitchFamily="34" charset="0"/>
                <a:cs typeface="Arial" panose="020B0604020202020204" pitchFamily="34" charset="0"/>
              </a:rPr>
              <a:t>Wills are particularly important now as unmarried partners, and second families are much more common.</a:t>
            </a:r>
          </a:p>
        </p:txBody>
      </p:sp>
      <p:pic>
        <p:nvPicPr>
          <p:cNvPr id="4" name="Audio 3">
            <a:hlinkClick r:id="" action="ppaction://media"/>
            <a:extLst>
              <a:ext uri="{FF2B5EF4-FFF2-40B4-BE49-F238E27FC236}">
                <a16:creationId xmlns:a16="http://schemas.microsoft.com/office/drawing/2014/main" id="{33E5E3C0-3CD1-48D0-A43D-79C8AD8E783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752580706"/>
      </p:ext>
    </p:extLst>
  </p:cSld>
  <p:clrMapOvr>
    <a:masterClrMapping/>
  </p:clrMapOvr>
  <mc:AlternateContent xmlns:mc="http://schemas.openxmlformats.org/markup-compatibility/2006" xmlns:p14="http://schemas.microsoft.com/office/powerpoint/2010/main">
    <mc:Choice Requires="p14">
      <p:transition spd="slow" p14:dur="2000" advTm="31313"/>
    </mc:Choice>
    <mc:Fallback xmlns="">
      <p:transition spd="slow" advTm="31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3528" y="195486"/>
            <a:ext cx="6912768" cy="1079500"/>
          </a:xfrm>
        </p:spPr>
        <p:txBody>
          <a:bodyPr>
            <a:noAutofit/>
          </a:bodyPr>
          <a:lstStyle/>
          <a:p>
            <a:pPr algn="l"/>
            <a:r>
              <a:rPr lang="en-GB" sz="2800" b="1" dirty="0">
                <a:solidFill>
                  <a:srgbClr val="78BE20"/>
                </a:solidFill>
                <a:latin typeface="Arial" panose="020B0604020202020204" pitchFamily="34" charset="0"/>
                <a:cs typeface="Arial" panose="020B0604020202020204" pitchFamily="34" charset="0"/>
              </a:rPr>
              <a:t>In order to demonstrate the mental capacity to make a will…….</a:t>
            </a:r>
          </a:p>
        </p:txBody>
      </p:sp>
      <p:sp>
        <p:nvSpPr>
          <p:cNvPr id="3" name="Content Placeholder 2"/>
          <p:cNvSpPr>
            <a:spLocks noGrp="1"/>
          </p:cNvSpPr>
          <p:nvPr>
            <p:ph idx="4294967295"/>
          </p:nvPr>
        </p:nvSpPr>
        <p:spPr>
          <a:xfrm>
            <a:off x="395536" y="1635646"/>
            <a:ext cx="7993063" cy="3078162"/>
          </a:xfrm>
        </p:spPr>
        <p:txBody>
          <a:bodyPr>
            <a:normAutofit lnSpcReduction="10000"/>
          </a:bodyPr>
          <a:lstStyle/>
          <a:p>
            <a:pPr marL="0" indent="0">
              <a:lnSpc>
                <a:spcPct val="90000"/>
              </a:lnSpc>
              <a:buNone/>
              <a:defRPr/>
            </a:pPr>
            <a:r>
              <a:rPr lang="en-US" sz="1800" dirty="0">
                <a:solidFill>
                  <a:srgbClr val="005EB8"/>
                </a:solidFill>
                <a:latin typeface="Arial" panose="020B0604020202020204" pitchFamily="34" charset="0"/>
                <a:cs typeface="Arial" panose="020B0604020202020204" pitchFamily="34" charset="0"/>
              </a:rPr>
              <a:t>The person making the will (or amending an existing one) must:</a:t>
            </a:r>
          </a:p>
          <a:p>
            <a:pPr marL="0" indent="0">
              <a:lnSpc>
                <a:spcPct val="90000"/>
              </a:lnSpc>
              <a:buNone/>
              <a:defRPr/>
            </a:pPr>
            <a:endParaRPr lang="en-US" sz="1800" dirty="0">
              <a:solidFill>
                <a:srgbClr val="005EB8"/>
              </a:solidFill>
              <a:latin typeface="Arial" panose="020B0604020202020204" pitchFamily="34" charset="0"/>
              <a:cs typeface="Arial" panose="020B0604020202020204" pitchFamily="34" charset="0"/>
            </a:endParaRPr>
          </a:p>
          <a:p>
            <a:pPr marL="685800" lvl="1" indent="-342900">
              <a:lnSpc>
                <a:spcPct val="90000"/>
              </a:lnSpc>
              <a:buClr>
                <a:srgbClr val="78BE20"/>
              </a:buClr>
              <a:buFont typeface="Arial" panose="020B0604020202020204" pitchFamily="34" charset="0"/>
              <a:buChar char="•"/>
              <a:defRPr/>
            </a:pPr>
            <a:r>
              <a:rPr lang="en-GB" sz="1800" dirty="0">
                <a:solidFill>
                  <a:srgbClr val="005EB8"/>
                </a:solidFill>
                <a:latin typeface="Arial" panose="020B0604020202020204" pitchFamily="34" charset="0"/>
                <a:cs typeface="Arial" panose="020B0604020202020204" pitchFamily="34" charset="0"/>
              </a:rPr>
              <a:t>Understand the nature and effect of a Will</a:t>
            </a:r>
          </a:p>
          <a:p>
            <a:pPr marL="685800" lvl="1" indent="-342900">
              <a:lnSpc>
                <a:spcPct val="90000"/>
              </a:lnSpc>
              <a:buClr>
                <a:srgbClr val="78BE20"/>
              </a:buClr>
              <a:buFont typeface="Arial" panose="020B0604020202020204" pitchFamily="34" charset="0"/>
              <a:buChar char="•"/>
              <a:defRPr/>
            </a:pPr>
            <a:r>
              <a:rPr lang="en-GB" sz="1800" dirty="0">
                <a:solidFill>
                  <a:srgbClr val="005EB8"/>
                </a:solidFill>
                <a:latin typeface="Arial" panose="020B0604020202020204" pitchFamily="34" charset="0"/>
                <a:cs typeface="Arial" panose="020B0604020202020204" pitchFamily="34" charset="0"/>
              </a:rPr>
              <a:t>Understand the extent &amp; value of their Estate</a:t>
            </a:r>
          </a:p>
          <a:p>
            <a:pPr marL="685800" lvl="1" indent="-342900">
              <a:lnSpc>
                <a:spcPct val="90000"/>
              </a:lnSpc>
              <a:buClr>
                <a:srgbClr val="78BE20"/>
              </a:buClr>
              <a:buFont typeface="Arial" panose="020B0604020202020204" pitchFamily="34" charset="0"/>
              <a:buChar char="•"/>
              <a:defRPr/>
            </a:pPr>
            <a:r>
              <a:rPr lang="en-GB" sz="1800" dirty="0">
                <a:solidFill>
                  <a:srgbClr val="005EB8"/>
                </a:solidFill>
                <a:latin typeface="Arial" panose="020B0604020202020204" pitchFamily="34" charset="0"/>
                <a:cs typeface="Arial" panose="020B0604020202020204" pitchFamily="34" charset="0"/>
              </a:rPr>
              <a:t>Be aware of their moral obligations to provide for certain beneficiaries  (even if they choose not to) and be free from delusions that would cause them not to benefit those people</a:t>
            </a:r>
          </a:p>
          <a:p>
            <a:pPr>
              <a:lnSpc>
                <a:spcPct val="90000"/>
              </a:lnSpc>
              <a:defRPr/>
            </a:pPr>
            <a:endParaRPr lang="en-GB" sz="1800" dirty="0">
              <a:solidFill>
                <a:srgbClr val="005EB8"/>
              </a:solidFill>
              <a:latin typeface="Arial" panose="020B0604020202020204" pitchFamily="34" charset="0"/>
              <a:cs typeface="Arial" panose="020B0604020202020204" pitchFamily="34" charset="0"/>
            </a:endParaRPr>
          </a:p>
          <a:p>
            <a:pPr lvl="1">
              <a:lnSpc>
                <a:spcPct val="90000"/>
              </a:lnSpc>
              <a:buNone/>
              <a:defRPr/>
            </a:pPr>
            <a:endParaRPr lang="en-US" sz="1500" dirty="0">
              <a:solidFill>
                <a:srgbClr val="0099CC"/>
              </a:solidFill>
            </a:endParaRPr>
          </a:p>
          <a:p>
            <a:pPr marL="0" indent="0" algn="r">
              <a:lnSpc>
                <a:spcPct val="90000"/>
              </a:lnSpc>
              <a:buNone/>
              <a:defRPr/>
            </a:pPr>
            <a:r>
              <a:rPr lang="en-GB" sz="1800" b="1" dirty="0">
                <a:solidFill>
                  <a:srgbClr val="768692"/>
                </a:solidFill>
                <a:latin typeface="Arial" panose="020B0604020202020204" pitchFamily="34" charset="0"/>
                <a:cs typeface="Arial" panose="020B0604020202020204" pitchFamily="34" charset="0"/>
              </a:rPr>
              <a:t>Testamentary Capacity</a:t>
            </a:r>
          </a:p>
          <a:p>
            <a:pPr marL="0" indent="0" algn="r">
              <a:lnSpc>
                <a:spcPct val="90000"/>
              </a:lnSpc>
              <a:buNone/>
              <a:defRPr/>
            </a:pPr>
            <a:r>
              <a:rPr lang="en-US" sz="1800" i="1" dirty="0">
                <a:solidFill>
                  <a:srgbClr val="768692"/>
                </a:solidFill>
                <a:latin typeface="Arial" panose="020B0604020202020204" pitchFamily="34" charset="0"/>
                <a:cs typeface="Arial" panose="020B0604020202020204" pitchFamily="34" charset="0"/>
              </a:rPr>
              <a:t>Banks v Goodfellow (1870)</a:t>
            </a:r>
          </a:p>
          <a:p>
            <a:pPr>
              <a:lnSpc>
                <a:spcPct val="90000"/>
              </a:lnSpc>
              <a:buNone/>
              <a:defRPr/>
            </a:pPr>
            <a:endParaRPr lang="en-US" sz="1800" dirty="0"/>
          </a:p>
          <a:p>
            <a:endParaRPr lang="en-GB" dirty="0"/>
          </a:p>
        </p:txBody>
      </p:sp>
      <p:pic>
        <p:nvPicPr>
          <p:cNvPr id="9" name="Audio 8">
            <a:hlinkClick r:id="" action="ppaction://media"/>
            <a:extLst>
              <a:ext uri="{FF2B5EF4-FFF2-40B4-BE49-F238E27FC236}">
                <a16:creationId xmlns:a16="http://schemas.microsoft.com/office/drawing/2014/main" id="{3EA597A5-C6FA-4EDA-A731-DD1CAA153A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342841642"/>
      </p:ext>
    </p:extLst>
  </p:cSld>
  <p:clrMapOvr>
    <a:masterClrMapping/>
  </p:clrMapOvr>
  <mc:AlternateContent xmlns:mc="http://schemas.openxmlformats.org/markup-compatibility/2006" xmlns:p14="http://schemas.microsoft.com/office/powerpoint/2010/main">
    <mc:Choice Requires="p14">
      <p:transition spd="slow" p14:dur="2000" advTm="109429"/>
    </mc:Choice>
    <mc:Fallback xmlns="">
      <p:transition spd="slow" advTm="10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3528" y="267494"/>
            <a:ext cx="6912768" cy="908050"/>
          </a:xfrm>
        </p:spPr>
        <p:txBody>
          <a:bodyPr>
            <a:noAutofit/>
          </a:bodyPr>
          <a:lstStyle/>
          <a:p>
            <a:pPr algn="l"/>
            <a:r>
              <a:rPr lang="en-GB" altLang="en-US" sz="2800" b="1" dirty="0">
                <a:solidFill>
                  <a:srgbClr val="78BE20"/>
                </a:solidFill>
                <a:latin typeface="Arial" panose="020B0604020202020204" pitchFamily="34" charset="0"/>
                <a:cs typeface="Arial" panose="020B0604020202020204" pitchFamily="34" charset="0"/>
              </a:rPr>
              <a:t>Considerations when making </a:t>
            </a:r>
            <a:r>
              <a:rPr lang="en-GB" altLang="en-US" sz="2800" b="1" u="sng" dirty="0">
                <a:solidFill>
                  <a:srgbClr val="78BE20"/>
                </a:solidFill>
                <a:latin typeface="Arial" panose="020B0604020202020204" pitchFamily="34" charset="0"/>
                <a:cs typeface="Arial" panose="020B0604020202020204" pitchFamily="34" charset="0"/>
              </a:rPr>
              <a:t>your</a:t>
            </a:r>
            <a:r>
              <a:rPr lang="en-GB" altLang="en-US" sz="2800" b="1" dirty="0">
                <a:solidFill>
                  <a:srgbClr val="78BE20"/>
                </a:solidFill>
                <a:latin typeface="Arial" panose="020B0604020202020204" pitchFamily="34" charset="0"/>
                <a:cs typeface="Arial" panose="020B0604020202020204" pitchFamily="34" charset="0"/>
              </a:rPr>
              <a:t> Will if your spouse has dementia</a:t>
            </a:r>
            <a:endParaRPr lang="en-GB" sz="2800" b="1" dirty="0">
              <a:solidFill>
                <a:srgbClr val="78BE20"/>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467544" y="1779662"/>
            <a:ext cx="7993063" cy="2754312"/>
          </a:xfrm>
        </p:spPr>
        <p:txBody>
          <a:bodyPr>
            <a:noAutofit/>
          </a:bodyPr>
          <a:lstStyle/>
          <a:p>
            <a:pPr marL="0" indent="0">
              <a:lnSpc>
                <a:spcPct val="90000"/>
              </a:lnSpc>
              <a:buClr>
                <a:srgbClr val="78BE20"/>
              </a:buClr>
              <a:buNone/>
            </a:pPr>
            <a:r>
              <a:rPr lang="en-US" altLang="en-US" sz="1800" dirty="0">
                <a:solidFill>
                  <a:srgbClr val="005EB8"/>
                </a:solidFill>
                <a:latin typeface="Arial" panose="020B0604020202020204" pitchFamily="34" charset="0"/>
                <a:cs typeface="Arial" panose="020B0604020202020204" pitchFamily="34" charset="0"/>
              </a:rPr>
              <a:t>A simple mirror will between husband and wife may no longer be the best option - it may for example be worth considering using a trust for the benefit of the person with dementia in case you were to die first.</a:t>
            </a:r>
          </a:p>
          <a:p>
            <a:pPr>
              <a:lnSpc>
                <a:spcPct val="90000"/>
              </a:lnSpc>
              <a:buClr>
                <a:srgbClr val="78BE20"/>
              </a:buClr>
            </a:pPr>
            <a:endParaRPr lang="en-US" altLang="en-US" sz="1800" dirty="0">
              <a:solidFill>
                <a:srgbClr val="005EB8"/>
              </a:solidFill>
              <a:latin typeface="Arial" panose="020B0604020202020204" pitchFamily="34" charset="0"/>
              <a:cs typeface="Arial" panose="020B0604020202020204" pitchFamily="34" charset="0"/>
            </a:endParaRPr>
          </a:p>
          <a:p>
            <a:pPr marL="0" indent="0">
              <a:lnSpc>
                <a:spcPct val="90000"/>
              </a:lnSpc>
              <a:buClr>
                <a:srgbClr val="78BE20"/>
              </a:buClr>
              <a:buNone/>
            </a:pPr>
            <a:r>
              <a:rPr lang="en-US" altLang="en-US" sz="1800" dirty="0">
                <a:solidFill>
                  <a:srgbClr val="005EB8"/>
                </a:solidFill>
                <a:latin typeface="Arial" panose="020B0604020202020204" pitchFamily="34" charset="0"/>
                <a:cs typeface="Arial" panose="020B0604020202020204" pitchFamily="34" charset="0"/>
              </a:rPr>
              <a:t>We recommend that you seek advice from a solicitor to ensure that Wills are valid and suitable (that of the person with dementia and, if applicable, your own) and to give advice on:</a:t>
            </a:r>
          </a:p>
          <a:p>
            <a:pPr>
              <a:lnSpc>
                <a:spcPct val="90000"/>
              </a:lnSpc>
              <a:buClr>
                <a:srgbClr val="78BE20"/>
              </a:buClr>
            </a:pPr>
            <a:r>
              <a:rPr lang="en-US" altLang="en-US" sz="1800" dirty="0">
                <a:solidFill>
                  <a:srgbClr val="005EB8"/>
                </a:solidFill>
                <a:latin typeface="Arial" panose="020B0604020202020204" pitchFamily="34" charset="0"/>
                <a:cs typeface="Arial" panose="020B0604020202020204" pitchFamily="34" charset="0"/>
              </a:rPr>
              <a:t>Inheritance tax considerations</a:t>
            </a:r>
          </a:p>
          <a:p>
            <a:pPr>
              <a:lnSpc>
                <a:spcPct val="90000"/>
              </a:lnSpc>
              <a:buClr>
                <a:srgbClr val="78BE20"/>
              </a:buClr>
            </a:pPr>
            <a:r>
              <a:rPr lang="en-US" altLang="en-US" sz="1800" dirty="0">
                <a:solidFill>
                  <a:srgbClr val="005EB8"/>
                </a:solidFill>
                <a:latin typeface="Arial" panose="020B0604020202020204" pitchFamily="34" charset="0"/>
                <a:cs typeface="Arial" panose="020B0604020202020204" pitchFamily="34" charset="0"/>
              </a:rPr>
              <a:t>Asset protection.</a:t>
            </a:r>
          </a:p>
        </p:txBody>
      </p:sp>
      <p:pic>
        <p:nvPicPr>
          <p:cNvPr id="5" name="Audio 4">
            <a:hlinkClick r:id="" action="ppaction://media"/>
            <a:extLst>
              <a:ext uri="{FF2B5EF4-FFF2-40B4-BE49-F238E27FC236}">
                <a16:creationId xmlns:a16="http://schemas.microsoft.com/office/drawing/2014/main" id="{511F90C0-BA0F-4269-A190-0A12E5606DD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077638351"/>
      </p:ext>
    </p:extLst>
  </p:cSld>
  <p:clrMapOvr>
    <a:masterClrMapping/>
  </p:clrMapOvr>
  <mc:AlternateContent xmlns:mc="http://schemas.openxmlformats.org/markup-compatibility/2006" xmlns:p14="http://schemas.microsoft.com/office/powerpoint/2010/main">
    <mc:Choice Requires="p14">
      <p:transition spd="slow" p14:dur="2000" advTm="37199"/>
    </mc:Choice>
    <mc:Fallback xmlns="">
      <p:transition spd="slow" advTm="3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r>
              <a:rPr lang="en-GB" sz="2700" b="1" dirty="0">
                <a:solidFill>
                  <a:srgbClr val="003366"/>
                </a:solidFill>
                <a:effectLst>
                  <a:outerShdw blurRad="38100" dist="38100" dir="2700000" algn="tl">
                    <a:srgbClr val="000000">
                      <a:alpha val="43137"/>
                    </a:srgbClr>
                  </a:outerShdw>
                </a:effectLst>
              </a:rPr>
              <a:t>                                                       </a:t>
            </a:r>
            <a:br>
              <a:rPr lang="en-GB" sz="2700" b="1" dirty="0">
                <a:solidFill>
                  <a:srgbClr val="003366"/>
                </a:solidFill>
                <a:effectLst>
                  <a:outerShdw blurRad="38100" dist="38100" dir="2700000" algn="tl">
                    <a:srgbClr val="000000">
                      <a:alpha val="43137"/>
                    </a:srgbClr>
                  </a:outerShdw>
                </a:effectLst>
              </a:rPr>
            </a:br>
            <a:r>
              <a:rPr lang="en-GB" sz="3100" b="1" dirty="0">
                <a:solidFill>
                  <a:srgbClr val="78BE20"/>
                </a:solidFill>
                <a:latin typeface="Arial" panose="020B0604020202020204" pitchFamily="34" charset="0"/>
                <a:cs typeface="Arial" panose="020B0604020202020204" pitchFamily="34" charset="0"/>
              </a:rPr>
              <a:t>                                                                 </a:t>
            </a:r>
          </a:p>
        </p:txBody>
      </p:sp>
      <p:sp>
        <p:nvSpPr>
          <p:cNvPr id="3" name="Content Placeholder 2"/>
          <p:cNvSpPr>
            <a:spLocks noGrp="1"/>
          </p:cNvSpPr>
          <p:nvPr>
            <p:ph idx="4294967295"/>
          </p:nvPr>
        </p:nvSpPr>
        <p:spPr>
          <a:xfrm>
            <a:off x="611560" y="1491630"/>
            <a:ext cx="6372225" cy="2754312"/>
          </a:xfrm>
        </p:spPr>
        <p:txBody>
          <a:bodyPr>
            <a:noAutofit/>
          </a:bodyPr>
          <a:lstStyle/>
          <a:p>
            <a:pPr marL="0" indent="0">
              <a:buNone/>
            </a:pPr>
            <a:r>
              <a:rPr lang="en-GB" sz="1800" dirty="0">
                <a:solidFill>
                  <a:srgbClr val="005EB8"/>
                </a:solidFill>
                <a:latin typeface="Arial" panose="020B0604020202020204" pitchFamily="34" charset="0"/>
                <a:cs typeface="Arial" panose="020B0604020202020204" pitchFamily="34" charset="0"/>
              </a:rPr>
              <a:t>There are several different Powers of Attorney:</a:t>
            </a:r>
          </a:p>
          <a:p>
            <a:pPr marL="0" indent="0">
              <a:buNone/>
            </a:pPr>
            <a:endParaRPr lang="en-GB" sz="1800" dirty="0">
              <a:solidFill>
                <a:srgbClr val="005EB8"/>
              </a:solidFill>
              <a:latin typeface="Arial" panose="020B0604020202020204" pitchFamily="34" charset="0"/>
              <a:cs typeface="Arial" panose="020B0604020202020204" pitchFamily="34" charset="0"/>
            </a:endParaRPr>
          </a:p>
          <a:p>
            <a:pPr>
              <a:buClr>
                <a:srgbClr val="78BE20"/>
              </a:buClr>
            </a:pPr>
            <a:r>
              <a:rPr lang="en-GB" sz="1800" dirty="0">
                <a:solidFill>
                  <a:srgbClr val="005EB8"/>
                </a:solidFill>
                <a:latin typeface="Arial" panose="020B0604020202020204" pitchFamily="34" charset="0"/>
                <a:cs typeface="Arial" panose="020B0604020202020204" pitchFamily="34" charset="0"/>
              </a:rPr>
              <a:t>Lasting Power of Attorney (LPA) for </a:t>
            </a:r>
            <a:r>
              <a:rPr lang="en-GB" sz="1800" u="sng" dirty="0">
                <a:solidFill>
                  <a:srgbClr val="005EB8"/>
                </a:solidFill>
                <a:latin typeface="Arial" panose="020B0604020202020204" pitchFamily="34" charset="0"/>
                <a:cs typeface="Arial" panose="020B0604020202020204" pitchFamily="34" charset="0"/>
              </a:rPr>
              <a:t>Property &amp; Finance</a:t>
            </a:r>
          </a:p>
          <a:p>
            <a:pPr>
              <a:buClr>
                <a:srgbClr val="78BE20"/>
              </a:buClr>
            </a:pPr>
            <a:r>
              <a:rPr lang="en-GB" sz="1800" dirty="0">
                <a:solidFill>
                  <a:srgbClr val="005EB8"/>
                </a:solidFill>
                <a:latin typeface="Arial" panose="020B0604020202020204" pitchFamily="34" charset="0"/>
                <a:cs typeface="Arial" panose="020B0604020202020204" pitchFamily="34" charset="0"/>
              </a:rPr>
              <a:t>Lasting Power of Attorney (LPA) </a:t>
            </a:r>
            <a:r>
              <a:rPr lang="en-GB" sz="1800" u="sng" dirty="0">
                <a:solidFill>
                  <a:srgbClr val="005EB8"/>
                </a:solidFill>
                <a:latin typeface="Arial" panose="020B0604020202020204" pitchFamily="34" charset="0"/>
                <a:cs typeface="Arial" panose="020B0604020202020204" pitchFamily="34" charset="0"/>
              </a:rPr>
              <a:t>Health &amp; Welfare</a:t>
            </a:r>
          </a:p>
          <a:p>
            <a:pPr>
              <a:buClr>
                <a:srgbClr val="78BE20"/>
              </a:buClr>
            </a:pPr>
            <a:r>
              <a:rPr lang="en-GB" sz="1800" dirty="0">
                <a:solidFill>
                  <a:srgbClr val="005EB8"/>
                </a:solidFill>
                <a:latin typeface="Arial" panose="020B0604020202020204" pitchFamily="34" charset="0"/>
                <a:cs typeface="Arial" panose="020B0604020202020204" pitchFamily="34" charset="0"/>
              </a:rPr>
              <a:t>Enduring Power of Attorney (EPA)</a:t>
            </a:r>
          </a:p>
          <a:p>
            <a:pPr>
              <a:buClr>
                <a:srgbClr val="78BE20"/>
              </a:buClr>
            </a:pPr>
            <a:r>
              <a:rPr lang="en-GB" sz="1800" dirty="0">
                <a:solidFill>
                  <a:srgbClr val="005EB8"/>
                </a:solidFill>
                <a:latin typeface="Arial" panose="020B0604020202020204" pitchFamily="34" charset="0"/>
                <a:cs typeface="Arial" panose="020B0604020202020204" pitchFamily="34" charset="0"/>
              </a:rPr>
              <a:t>General (or Ordinary) Power of Attorney</a:t>
            </a:r>
          </a:p>
          <a:p>
            <a:pPr marL="0" indent="0">
              <a:buNone/>
            </a:pPr>
            <a:endParaRPr lang="en-GB" sz="1800" dirty="0">
              <a:solidFill>
                <a:srgbClr val="003366"/>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3AEDF715-BD1B-4929-A86D-C14842788C0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
        <p:nvSpPr>
          <p:cNvPr id="5" name="TextBox 4">
            <a:extLst>
              <a:ext uri="{FF2B5EF4-FFF2-40B4-BE49-F238E27FC236}">
                <a16:creationId xmlns:a16="http://schemas.microsoft.com/office/drawing/2014/main" id="{60439FBA-4E19-4140-A5F3-EE180B785C43}"/>
              </a:ext>
            </a:extLst>
          </p:cNvPr>
          <p:cNvSpPr txBox="1"/>
          <p:nvPr/>
        </p:nvSpPr>
        <p:spPr>
          <a:xfrm>
            <a:off x="470881" y="339502"/>
            <a:ext cx="5430461" cy="584775"/>
          </a:xfrm>
          <a:prstGeom prst="rect">
            <a:avLst/>
          </a:prstGeom>
          <a:noFill/>
        </p:spPr>
        <p:txBody>
          <a:bodyPr wrap="none" rtlCol="0">
            <a:spAutoFit/>
          </a:bodyPr>
          <a:lstStyle/>
          <a:p>
            <a:r>
              <a:rPr lang="en-GB" sz="3200" b="1" dirty="0">
                <a:solidFill>
                  <a:srgbClr val="78BE20"/>
                </a:solidFill>
                <a:latin typeface="Arial" panose="020B0604020202020204" pitchFamily="34" charset="0"/>
                <a:cs typeface="Arial" panose="020B0604020202020204" pitchFamily="34" charset="0"/>
              </a:rPr>
              <a:t>Powers of Attorney (POAs)</a:t>
            </a:r>
            <a:endParaRPr lang="en-GB" sz="3200" dirty="0"/>
          </a:p>
        </p:txBody>
      </p:sp>
    </p:spTree>
    <p:custDataLst>
      <p:tags r:id="rId1"/>
    </p:custDataLst>
    <p:extLst>
      <p:ext uri="{BB962C8B-B14F-4D97-AF65-F5344CB8AC3E}">
        <p14:creationId xmlns:p14="http://schemas.microsoft.com/office/powerpoint/2010/main" val="3492738573"/>
      </p:ext>
    </p:extLst>
  </p:cSld>
  <p:clrMapOvr>
    <a:masterClrMapping/>
  </p:clrMapOvr>
  <mc:AlternateContent xmlns:mc="http://schemas.openxmlformats.org/markup-compatibility/2006" xmlns:p14="http://schemas.microsoft.com/office/powerpoint/2010/main">
    <mc:Choice Requires="p14">
      <p:transition spd="slow" p14:dur="2000" advTm="34521"/>
    </mc:Choice>
    <mc:Fallback xmlns="">
      <p:transition spd="slow" advTm="34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13.9|22.3|12.7"/>
</p:tagLst>
</file>

<file path=ppt/tags/tag10.xml><?xml version="1.0" encoding="utf-8"?>
<p:tagLst xmlns:a="http://schemas.openxmlformats.org/drawingml/2006/main" xmlns:r="http://schemas.openxmlformats.org/officeDocument/2006/relationships" xmlns:p="http://schemas.openxmlformats.org/presentationml/2006/main">
  <p:tag name="TIMING" val="|20.7|67.4|6.2"/>
</p:tagLst>
</file>

<file path=ppt/tags/tag2.xml><?xml version="1.0" encoding="utf-8"?>
<p:tagLst xmlns:a="http://schemas.openxmlformats.org/drawingml/2006/main" xmlns:r="http://schemas.openxmlformats.org/officeDocument/2006/relationships" xmlns:p="http://schemas.openxmlformats.org/presentationml/2006/main">
  <p:tag name="TIMING" val="|8.2|10.3|3.9|3.1|2.9"/>
</p:tagLst>
</file>

<file path=ppt/tags/tag3.xml><?xml version="1.0" encoding="utf-8"?>
<p:tagLst xmlns:a="http://schemas.openxmlformats.org/drawingml/2006/main" xmlns:r="http://schemas.openxmlformats.org/officeDocument/2006/relationships" xmlns:p="http://schemas.openxmlformats.org/presentationml/2006/main">
  <p:tag name="TIMING" val="|4.1|5.3|11.6"/>
</p:tagLst>
</file>

<file path=ppt/tags/tag4.xml><?xml version="1.0" encoding="utf-8"?>
<p:tagLst xmlns:a="http://schemas.openxmlformats.org/drawingml/2006/main" xmlns:r="http://schemas.openxmlformats.org/officeDocument/2006/relationships" xmlns:p="http://schemas.openxmlformats.org/presentationml/2006/main">
  <p:tag name="TIMING" val="|10.4|15"/>
</p:tagLst>
</file>

<file path=ppt/tags/tag5.xml><?xml version="1.0" encoding="utf-8"?>
<p:tagLst xmlns:a="http://schemas.openxmlformats.org/drawingml/2006/main" xmlns:r="http://schemas.openxmlformats.org/officeDocument/2006/relationships" xmlns:p="http://schemas.openxmlformats.org/presentationml/2006/main">
  <p:tag name="TIMING" val="|2.1|7.3|5.3|4.5|8.8"/>
</p:tagLst>
</file>

<file path=ppt/tags/tag6.xml><?xml version="1.0" encoding="utf-8"?>
<p:tagLst xmlns:a="http://schemas.openxmlformats.org/drawingml/2006/main" xmlns:r="http://schemas.openxmlformats.org/officeDocument/2006/relationships" xmlns:p="http://schemas.openxmlformats.org/presentationml/2006/main">
  <p:tag name="TIMING" val="|6.4|8.2|43.1"/>
</p:tagLst>
</file>

<file path=ppt/tags/tag7.xml><?xml version="1.0" encoding="utf-8"?>
<p:tagLst xmlns:a="http://schemas.openxmlformats.org/drawingml/2006/main" xmlns:r="http://schemas.openxmlformats.org/officeDocument/2006/relationships" xmlns:p="http://schemas.openxmlformats.org/presentationml/2006/main">
  <p:tag name="TIMING" val="|4.3|34.2|44.2|14|42"/>
</p:tagLst>
</file>

<file path=ppt/tags/tag8.xml><?xml version="1.0" encoding="utf-8"?>
<p:tagLst xmlns:a="http://schemas.openxmlformats.org/drawingml/2006/main" xmlns:r="http://schemas.openxmlformats.org/officeDocument/2006/relationships" xmlns:p="http://schemas.openxmlformats.org/presentationml/2006/main">
  <p:tag name="TIMING" val="|6.3|25.1|25.2|6.4"/>
</p:tagLst>
</file>

<file path=ppt/tags/tag9.xml><?xml version="1.0" encoding="utf-8"?>
<p:tagLst xmlns:a="http://schemas.openxmlformats.org/drawingml/2006/main" xmlns:r="http://schemas.openxmlformats.org/officeDocument/2006/relationships" xmlns:p="http://schemas.openxmlformats.org/presentationml/2006/main">
  <p:tag name="TIMING" val="|10.5|6.6|8.2|5|5.8|2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C5FC578624F342A5A6FCE33CD7DF9E" ma:contentTypeVersion="3" ma:contentTypeDescription="Create a new document." ma:contentTypeScope="" ma:versionID="84c8f20558f22a92c391f2d467befc75">
  <xsd:schema xmlns:xsd="http://www.w3.org/2001/XMLSchema" xmlns:xs="http://www.w3.org/2001/XMLSchema" xmlns:p="http://schemas.microsoft.com/office/2006/metadata/properties" xmlns:ns2="139810f7-49e2-468b-8c11-b928145bab5e" targetNamespace="http://schemas.microsoft.com/office/2006/metadata/properties" ma:root="true" ma:fieldsID="06dc07f1e98e8a1a9773c5a3ea06bd9a" ns2:_="">
    <xsd:import namespace="139810f7-49e2-468b-8c11-b928145bab5e"/>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9810f7-49e2-468b-8c11-b928145bab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85A821-08C0-4C7F-A39E-4C38C43069B1}">
  <ds:schemaRefs>
    <ds:schemaRef ds:uri="http://schemas.microsoft.com/sharepoint/v3/contenttype/forms"/>
  </ds:schemaRefs>
</ds:datastoreItem>
</file>

<file path=customXml/itemProps2.xml><?xml version="1.0" encoding="utf-8"?>
<ds:datastoreItem xmlns:ds="http://schemas.openxmlformats.org/officeDocument/2006/customXml" ds:itemID="{7BC9D423-B011-4618-931C-31B2DB1980E0}">
  <ds:schemaRefs>
    <ds:schemaRef ds:uri="http://schemas.microsoft.com/office/2006/metadata/properties"/>
    <ds:schemaRef ds:uri="http://schemas.microsoft.com/office/infopath/2007/PartnerControls"/>
    <ds:schemaRef ds:uri="df458b41-935f-4810-8eb1-db5c5491733c"/>
  </ds:schemaRefs>
</ds:datastoreItem>
</file>

<file path=customXml/itemProps3.xml><?xml version="1.0" encoding="utf-8"?>
<ds:datastoreItem xmlns:ds="http://schemas.openxmlformats.org/officeDocument/2006/customXml" ds:itemID="{41C3805D-4A44-49DD-B6AB-5A0E191CD6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9810f7-49e2-468b-8c11-b928145bab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1378</TotalTime>
  <Words>3222</Words>
  <Application>Microsoft Office PowerPoint</Application>
  <PresentationFormat>On-screen Show (16:9)</PresentationFormat>
  <Paragraphs>265</Paragraphs>
  <Slides>21</Slides>
  <Notes>12</Notes>
  <HiddenSlides>0</HiddenSlides>
  <MMClips>20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Today’s session</vt:lpstr>
      <vt:lpstr>Does my relative have the Mental Capacity  to make /change their Will or  create a Lasting Power of Attorney?  </vt:lpstr>
      <vt:lpstr>                                                                                                                                     </vt:lpstr>
      <vt:lpstr>                                                                                                                                                                </vt:lpstr>
      <vt:lpstr>Why make a will?</vt:lpstr>
      <vt:lpstr>In order to demonstrate the mental capacity to make a will…….</vt:lpstr>
      <vt:lpstr>Considerations when making your Will if your spouse has dementia</vt:lpstr>
      <vt:lpstr>                                                                                                                         </vt:lpstr>
      <vt:lpstr>                                                                                                                                                                    </vt:lpstr>
      <vt:lpstr>                           </vt:lpstr>
      <vt:lpstr>                                                                                                                           </vt:lpstr>
      <vt:lpstr>PowerPoint Presentation</vt:lpstr>
      <vt:lpstr>                                                                                   </vt:lpstr>
      <vt:lpstr>PowerPoint Presentation</vt:lpstr>
      <vt:lpstr>                                                                                                      </vt:lpstr>
      <vt:lpstr>             </vt:lpstr>
      <vt:lpstr>PowerPoint Presentation</vt:lpstr>
      <vt:lpstr>PowerPoint Presentation</vt:lpstr>
      <vt:lpstr>PowerPoint Presentation</vt:lpstr>
      <vt:lpstr>PowerPoint Presentation</vt:lpstr>
    </vt:vector>
  </TitlesOfParts>
  <Company>Berkshire Healthcare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terms:created xsi:type="dcterms:W3CDTF">2018-07-13T15:01:35Z</dcterms:created>
  <dcterms:modified xsi:type="dcterms:W3CDTF">2021-07-02T14:43:58Z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0x010100EFC5FC578624F342A5A6FCE33CD7DF9E</vt:lpwstr>
  </property>
  <property fmtid="{D5CDD505-2E9C-101B-9397-08002B2CF9AE}" pid="3" name="Order">
    <vt:r8>100</vt:r8>
  </property>
</Properties>
</file>