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82" r:id="rId6"/>
    <p:sldId id="287" r:id="rId7"/>
    <p:sldId id="278" r:id="rId8"/>
    <p:sldId id="264" r:id="rId9"/>
    <p:sldId id="266" r:id="rId10"/>
    <p:sldId id="281" r:id="rId11"/>
    <p:sldId id="283" r:id="rId12"/>
    <p:sldId id="272" r:id="rId13"/>
    <p:sldId id="273" r:id="rId14"/>
    <p:sldId id="286" r:id="rId15"/>
    <p:sldId id="279" r:id="rId16"/>
    <p:sldId id="267" r:id="rId17"/>
    <p:sldId id="268" r:id="rId18"/>
    <p:sldId id="269" r:id="rId19"/>
    <p:sldId id="270" r:id="rId20"/>
    <p:sldId id="271" r:id="rId21"/>
    <p:sldId id="276" r:id="rId22"/>
    <p:sldId id="277" r:id="rId23"/>
    <p:sldId id="284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8692"/>
    <a:srgbClr val="41B6E6"/>
    <a:srgbClr val="78BE20"/>
    <a:srgbClr val="005EB8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0" autoAdjust="0"/>
    <p:restoredTop sz="86134" autoAdjust="0"/>
  </p:normalViewPr>
  <p:slideViewPr>
    <p:cSldViewPr showGuides="1">
      <p:cViewPr varScale="1">
        <p:scale>
          <a:sx n="125" d="100"/>
          <a:sy n="125" d="100"/>
        </p:scale>
        <p:origin x="450" y="96"/>
      </p:cViewPr>
      <p:guideLst>
        <p:guide orient="horz" pos="98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Allin" userId="feda722f-d556-4a92-a58e-279c634fffad" providerId="ADAL" clId="{63C0C19D-6525-49E6-8653-08AA62ABF42F}"/>
    <pc:docChg chg="modSld">
      <pc:chgData name="Richard Allin" userId="feda722f-d556-4a92-a58e-279c634fffad" providerId="ADAL" clId="{63C0C19D-6525-49E6-8653-08AA62ABF42F}" dt="2021-07-30T10:18:03.197" v="2" actId="20577"/>
      <pc:docMkLst>
        <pc:docMk/>
      </pc:docMkLst>
      <pc:sldChg chg="modSp mod">
        <pc:chgData name="Richard Allin" userId="feda722f-d556-4a92-a58e-279c634fffad" providerId="ADAL" clId="{63C0C19D-6525-49E6-8653-08AA62ABF42F}" dt="2021-07-30T10:17:42.309" v="0" actId="20577"/>
        <pc:sldMkLst>
          <pc:docMk/>
          <pc:sldMk cId="3472571102" sldId="256"/>
        </pc:sldMkLst>
        <pc:spChg chg="mod">
          <ac:chgData name="Richard Allin" userId="feda722f-d556-4a92-a58e-279c634fffad" providerId="ADAL" clId="{63C0C19D-6525-49E6-8653-08AA62ABF42F}" dt="2021-07-30T10:17:42.309" v="0" actId="20577"/>
          <ac:spMkLst>
            <pc:docMk/>
            <pc:sldMk cId="3472571102" sldId="256"/>
            <ac:spMk id="6" creationId="{00000000-0000-0000-0000-000000000000}"/>
          </ac:spMkLst>
        </pc:spChg>
      </pc:sldChg>
      <pc:sldChg chg="modSp mod">
        <pc:chgData name="Richard Allin" userId="feda722f-d556-4a92-a58e-279c634fffad" providerId="ADAL" clId="{63C0C19D-6525-49E6-8653-08AA62ABF42F}" dt="2021-07-30T10:17:54.608" v="1" actId="6549"/>
        <pc:sldMkLst>
          <pc:docMk/>
          <pc:sldMk cId="636398414" sldId="276"/>
        </pc:sldMkLst>
        <pc:spChg chg="mod">
          <ac:chgData name="Richard Allin" userId="feda722f-d556-4a92-a58e-279c634fffad" providerId="ADAL" clId="{63C0C19D-6525-49E6-8653-08AA62ABF42F}" dt="2021-07-30T10:17:54.608" v="1" actId="6549"/>
          <ac:spMkLst>
            <pc:docMk/>
            <pc:sldMk cId="636398414" sldId="276"/>
            <ac:spMk id="3" creationId="{00000000-0000-0000-0000-000000000000}"/>
          </ac:spMkLst>
        </pc:spChg>
      </pc:sldChg>
      <pc:sldChg chg="modSp mod">
        <pc:chgData name="Richard Allin" userId="feda722f-d556-4a92-a58e-279c634fffad" providerId="ADAL" clId="{63C0C19D-6525-49E6-8653-08AA62ABF42F}" dt="2021-07-30T10:18:03.197" v="2" actId="20577"/>
        <pc:sldMkLst>
          <pc:docMk/>
          <pc:sldMk cId="3210164098" sldId="278"/>
        </pc:sldMkLst>
        <pc:spChg chg="mod">
          <ac:chgData name="Richard Allin" userId="feda722f-d556-4a92-a58e-279c634fffad" providerId="ADAL" clId="{63C0C19D-6525-49E6-8653-08AA62ABF42F}" dt="2021-07-30T10:18:03.197" v="2" actId="20577"/>
          <ac:spMkLst>
            <pc:docMk/>
            <pc:sldMk cId="3210164098" sldId="27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D1A715-D1F6-48AF-B72E-DFA7B505F7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6DF73-3D36-4CA6-AA46-3170F1FF9A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8795D-4481-432F-8855-3AF62738EFEB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A1BA1F-51A8-46F7-94E5-00EC7A9AC6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BCF57-61CF-438E-A0ED-ABEC03965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DADFA-0BD8-474F-93C7-20290C40B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72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A746B-B114-4C71-BBED-B9A0CC572FBA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BBDBC-AF12-40D6-8FC2-AFFBD932D6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952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D6E5D-DB04-4394-9F97-53F31D5C71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060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BDBC-AF12-40D6-8FC2-AFFBD932D63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893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BDBC-AF12-40D6-8FC2-AFFBD932D63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265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C11CF-C451-4E1E-A4F1-10D549E5612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589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5EB8"/>
                </a:solidFill>
              </a:rPr>
              <a:t>Noticing what are our </a:t>
            </a:r>
            <a:r>
              <a:rPr lang="en-GB" sz="1200" b="1" dirty="0">
                <a:solidFill>
                  <a:srgbClr val="768692"/>
                </a:solidFill>
              </a:rPr>
              <a:t>thoughts, feelings,</a:t>
            </a:r>
            <a:r>
              <a:rPr lang="en-GB" sz="1200" b="1" dirty="0">
                <a:solidFill>
                  <a:srgbClr val="005EB8"/>
                </a:solidFill>
              </a:rPr>
              <a:t> and </a:t>
            </a:r>
            <a:r>
              <a:rPr lang="en-GB" sz="1200" b="1" dirty="0">
                <a:solidFill>
                  <a:srgbClr val="768692"/>
                </a:solidFill>
              </a:rPr>
              <a:t>sensations</a:t>
            </a:r>
            <a:r>
              <a:rPr lang="en-GB" sz="1200" b="1" dirty="0">
                <a:solidFill>
                  <a:srgbClr val="005EB8"/>
                </a:solidFill>
              </a:rPr>
              <a:t> in the present moment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BDBC-AF12-40D6-8FC2-AFFBD932D63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21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tune in talk about</a:t>
            </a:r>
            <a:r>
              <a:rPr lang="en-GB" baseline="0" dirty="0"/>
              <a:t> not relaxation, tuning out, easing physical tension, slowing the mind down- mindfulness is…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BDBC-AF12-40D6-8FC2-AFFBD932D63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641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did you find that? </a:t>
            </a:r>
          </a:p>
          <a:p>
            <a:r>
              <a:rPr lang="en-GB" dirty="0"/>
              <a:t>Direct you to some websites at the end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247F-3625-420E-B228-DE4FF1EB861F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1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dirty="0">
                <a:solidFill>
                  <a:srgbClr val="005EB8"/>
                </a:solidFill>
              </a:rPr>
              <a:t>Changing the physical sensations we are experiencing </a:t>
            </a:r>
            <a:endParaRPr lang="en-GB" altLang="en-US" sz="1400" b="1" dirty="0">
              <a:solidFill>
                <a:srgbClr val="005EB8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BBDBC-AF12-40D6-8FC2-AFFBD932D63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35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are stressed, our breathing speeds up. Relaxed breathing is when we consciously slow down and deepen our breathing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247F-3625-420E-B228-DE4FF1EB861F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65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 muscle groups in the body are alternatively tensed and relaxed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Aim to notice the difference between feelings of relaxation and feelings of tension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Some people find when they are relaxed their muscles feel heavier and warmer, while others find their muscles are lighter</a:t>
            </a:r>
          </a:p>
          <a:p>
            <a:pPr marL="171450" indent="-171450">
              <a:buFontTx/>
              <a:buChar char="-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 us to become better aware of the tension in our body</a:t>
            </a:r>
          </a:p>
          <a:p>
            <a:pPr marL="171450" indent="-171450">
              <a:buFontTx/>
              <a:buChar char="-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carry our muscle tension in different parts of the body</a:t>
            </a:r>
          </a:p>
          <a:p>
            <a:pPr marL="171450" indent="-171450">
              <a:buFontTx/>
              <a:buChar char="-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exercise might help you to learn what particular muscle groups you should be aware of to clue you in to when you are starting to feel stressed</a:t>
            </a:r>
          </a:p>
          <a:p>
            <a:pPr marL="171450" indent="-171450">
              <a:buFontTx/>
              <a:buChar char="-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can find this exercise relaxing because they learn how to release tension from the body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247F-3625-420E-B228-DE4FF1EB861F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3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3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6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8ACAD-64E5-4365-8E00-56FB1A97D7E8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9D51-4926-4E94-9FE8-6335DBE088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4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" y="0"/>
            <a:ext cx="91394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49" r:id="rId3"/>
    <p:sldLayoutId id="2147483650" r:id="rId4"/>
    <p:sldLayoutId id="2147483656" r:id="rId5"/>
    <p:sldLayoutId id="2147483655" r:id="rId6"/>
    <p:sldLayoutId id="214748365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SNNKYZLX54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m.youtube.com/watch?v=XF2ZXyrOGyg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youtu.be/4_nioG63OSs" TargetMode="External"/><Relationship Id="rId5" Type="http://schemas.openxmlformats.org/officeDocument/2006/relationships/hyperlink" Target="http://www.cntw.nhs.uk/resource-library/relaxation-techniques/f_04_mindful-breathing/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hyperlink" Target="https://www.wolverhamptonhealthyminds.nhs.uk/self-help/relaxation-audio-mp3" TargetMode="External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hyperlink" Target="http://www.yorkhospitals.nhs.uk/seecmsfile/?id=150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hyperlink" Target="https://www.rbht.nhs.uk/sites/nhs/files/MP3s/Guided%20beach%20visualisation.MP3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www.nhs.uk/apps-library/feeling-good-positive-mindset/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://www.nhs.uk/apps-library/thrive-feel-stress-free/" TargetMode="External"/><Relationship Id="rId5" Type="http://schemas.openxmlformats.org/officeDocument/2006/relationships/hyperlink" Target="http://www.ntw.nhs.uk/resource-library/relaxation-techniques/" TargetMode="External"/><Relationship Id="rId4" Type="http://schemas.openxmlformats.org/officeDocument/2006/relationships/hyperlink" Target="https://soundcloud.com/hachetteaudiouk/sets/mindfulness-a-practical-guide-to-finding-peace-in-a-frantic-worl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ntw.nhs.uk/selfhelp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alkingtherapies.berkshirehealthcare.nhs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9513" y="1419622"/>
            <a:ext cx="8497887" cy="32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b="1" dirty="0">
                <a:solidFill>
                  <a:srgbClr val="78BE20"/>
                </a:solidFill>
              </a:rPr>
              <a:t>Understanding Dementia Course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r>
              <a:rPr lang="en-GB" altLang="en-US" sz="6000" b="1" dirty="0">
                <a:solidFill>
                  <a:schemeClr val="bg1"/>
                </a:solidFill>
              </a:rPr>
              <a:t> </a:t>
            </a:r>
            <a:r>
              <a:rPr lang="en-GB" altLang="en-US" sz="2800" b="1" dirty="0">
                <a:solidFill>
                  <a:schemeClr val="bg1"/>
                </a:solidFill>
              </a:rPr>
              <a:t>Ideas on reducing stress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r>
              <a:rPr lang="en-GB" altLang="en-US" sz="2800" b="1" dirty="0">
                <a:solidFill>
                  <a:schemeClr val="bg1"/>
                </a:solidFill>
              </a:rPr>
              <a:t>&amp; the importance prioritising your wellbeing </a:t>
            </a:r>
          </a:p>
          <a:p>
            <a:pPr algn="ctr">
              <a:lnSpc>
                <a:spcPts val="6900"/>
              </a:lnSpc>
              <a:spcBef>
                <a:spcPct val="0"/>
              </a:spcBef>
              <a:buNone/>
            </a:pPr>
            <a:r>
              <a:rPr lang="en-GB" altLang="en-US" sz="2800" b="1" dirty="0">
                <a:solidFill>
                  <a:srgbClr val="78BE20"/>
                </a:solidFill>
              </a:rPr>
              <a:t>Part 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E43CD3-90F0-4ECC-A18C-79D1711DD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6"/>
    </mc:Choice>
    <mc:Fallback xmlns="">
      <p:transition spd="slow" advTm="1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32" y="156145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What does Mindfulness involve?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419622"/>
            <a:ext cx="7632848" cy="3096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Maintaining a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moment-by-moment awareness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our thoughts, feelings, bodily sensations, and surrounding environment 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to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attention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tune in to what is going on in our mind and body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judging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experience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us to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 in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what is happening and then choose how we want to respond, and can improve our quality of life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research evidence that mindfulness can help with depression and stress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C133F4-F8CA-4A9B-8C91-F80CF08DEE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18"/>
    </mc:Choice>
    <mc:Fallback xmlns="">
      <p:transition spd="slow" advTm="55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64DFE4-C29A-4B81-88A5-36E25FF0B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90" y="411510"/>
            <a:ext cx="2566079" cy="765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31518-72D5-42EA-897C-F6D0A521CBCE}"/>
              </a:ext>
            </a:extLst>
          </p:cNvPr>
          <p:cNvSpPr txBox="1"/>
          <p:nvPr/>
        </p:nvSpPr>
        <p:spPr>
          <a:xfrm>
            <a:off x="323528" y="1352825"/>
            <a:ext cx="8658204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Practitioner, Psychotherapist, Life Coach. </a:t>
            </a: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 Harris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author of the </a:t>
            </a: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best-selling self-help book 'The Happiness Trap', is a world-renowned </a:t>
            </a: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trainer of Acceptance &amp; Commitment Therapy (ACT)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outlines </a:t>
            </a:r>
            <a:r>
              <a:rPr lang="en-GB" u="sng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practicing Mindfulness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follows:</a:t>
            </a: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fully present in the here and now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become less disturbed by and less reactive to unpleasant experiences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the distinction between you and your thoughts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have more balance less emotional volatility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experience more calm and peacefulness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self acceptance and self compassion</a:t>
            </a: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47FB2A-34B2-4286-A50F-DA285BA12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4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44"/>
    </mc:Choice>
    <mc:Fallback xmlns="">
      <p:transition spd="slow" advTm="3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32" y="201991"/>
            <a:ext cx="721995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Mindfulness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732" y="777366"/>
            <a:ext cx="8844086" cy="4278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different types of mindfulness exercises. Here are some examples for you to try:</a:t>
            </a: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breath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(audio 4 mins):</a:t>
            </a:r>
          </a:p>
          <a:p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www.cntw.nhs.uk/resource-library/relaxation-techniques/f_04_mindful-breathing/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scan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 mins)</a:t>
            </a:r>
          </a:p>
          <a:p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https://youtu.be/4_nioG63OSs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Dropping the Anchor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(4.36 mins) </a:t>
            </a:r>
          </a:p>
          <a:p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https://m.youtube.com/watch?v=XF2ZXyrOGyg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minute breathing space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mins)</a:t>
            </a:r>
          </a:p>
          <a:p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https://youtu.be/4_nioG63OSs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Loving kindness meditation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mins)</a:t>
            </a:r>
          </a:p>
          <a:p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https://youtu.be/YSNNKYZLX54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defRPr/>
            </a:pP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A854EC-4E21-4233-8C92-9B8A9AEBE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9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8"/>
    </mc:Choice>
    <mc:Fallback xmlns="">
      <p:transition spd="slow" advTm="1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179514" y="1275606"/>
            <a:ext cx="8497887" cy="220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78BE20"/>
                </a:solidFill>
              </a:rPr>
              <a:t>Tuning out: Relaxation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rgbClr val="005EB8"/>
              </a:solidFill>
            </a:endParaRPr>
          </a:p>
          <a:p>
            <a:pPr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6200" b="1" dirty="0">
                <a:solidFill>
                  <a:srgbClr val="003087"/>
                </a:solidFill>
              </a:rPr>
              <a:t>      </a:t>
            </a:r>
            <a:endParaRPr lang="en-GB" altLang="en-US" sz="6200" b="1" dirty="0">
              <a:solidFill>
                <a:srgbClr val="005EB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8092C-72C7-428D-A6B9-81FC4C889E74}"/>
              </a:ext>
            </a:extLst>
          </p:cNvPr>
          <p:cNvSpPr txBox="1"/>
          <p:nvPr/>
        </p:nvSpPr>
        <p:spPr>
          <a:xfrm>
            <a:off x="464896" y="3219822"/>
            <a:ext cx="821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people find relaxation exercises helpful in coping with stressful situations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A27816-DA1C-4F68-A8E2-7F5434BF2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5"/>
    </mc:Choice>
    <mc:Fallback xmlns="">
      <p:transition spd="slow" advTm="1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76616"/>
            <a:ext cx="72199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Relaxation: Breathing techniques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31" y="1280686"/>
            <a:ext cx="413995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>
              <a:spcAft>
                <a:spcPts val="1200"/>
              </a:spcAft>
              <a:buClr>
                <a:srgbClr val="005EB8"/>
              </a:buClr>
              <a:tabLst>
                <a:tab pos="542925" algn="l"/>
              </a:tabLst>
              <a:defRPr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Relaxed breathing is slower and deeper than ‘normal’ breathing.</a:t>
            </a:r>
            <a:endParaRPr lang="en-GB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1347614"/>
            <a:ext cx="3225642" cy="27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EC884AD-8A58-4F45-9C5A-72E88C675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DDC8F-2AD4-4D5A-B662-B7FCD31A9FCC}"/>
              </a:ext>
            </a:extLst>
          </p:cNvPr>
          <p:cNvSpPr txBox="1"/>
          <p:nvPr/>
        </p:nvSpPr>
        <p:spPr>
          <a:xfrm>
            <a:off x="251520" y="2185432"/>
            <a:ext cx="435609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an NHS YouTube video you can watch for guidance.</a:t>
            </a:r>
          </a:p>
          <a:p>
            <a:pPr>
              <a:defRPr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GB" sz="1600" i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NHS Videos – Relaxation – Breathing Techniques’ </a:t>
            </a:r>
          </a:p>
          <a:p>
            <a:pP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this URL into your internet browser: youtu.be/GqfrbGtorBE</a:t>
            </a:r>
          </a:p>
        </p:txBody>
      </p:sp>
    </p:spTree>
    <p:extLst>
      <p:ext uri="{BB962C8B-B14F-4D97-AF65-F5344CB8AC3E}">
        <p14:creationId xmlns:p14="http://schemas.microsoft.com/office/powerpoint/2010/main" val="3944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06"/>
    </mc:Choice>
    <mc:Fallback xmlns="">
      <p:transition spd="slow" advTm="5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32" y="156144"/>
            <a:ext cx="72199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Relaxation: </a:t>
            </a:r>
          </a:p>
          <a:p>
            <a:pPr>
              <a:defRPr/>
            </a:pPr>
            <a:r>
              <a:rPr lang="en-GB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Progressive muscle relaxation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850" y="1491630"/>
            <a:ext cx="8752646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</a:p>
          <a:p>
            <a:pPr marL="742950" lvl="1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Tensing and relaxing major muscles groups in the body.</a:t>
            </a:r>
          </a:p>
          <a:p>
            <a:pPr marL="742950" lvl="1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help us to learn where we carry tension in our body and how to release tension from our body.</a:t>
            </a:r>
          </a:p>
          <a:p>
            <a:pPr marL="742950" lvl="1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audio (8mins)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buClr>
                <a:srgbClr val="78BE20"/>
              </a:buClr>
            </a:pP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www.wolverhamptonhealthyminds.nhs.uk/self-help/relaxation-audio-mp3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AD9404-C591-40AD-9995-3282113BF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0"/>
    </mc:Choice>
    <mc:Fallback xmlns="">
      <p:transition spd="slow" advTm="3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618" y="194887"/>
            <a:ext cx="72199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Relaxation: </a:t>
            </a:r>
          </a:p>
          <a:p>
            <a:pPr>
              <a:defRPr/>
            </a:pPr>
            <a:r>
              <a:rPr lang="en-GB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Progressive muscle relaxation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618" y="1635646"/>
            <a:ext cx="8844086" cy="2037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</a:p>
          <a:p>
            <a:pPr marL="742950" lvl="1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Thinking about relaxing the muscles, sometimes suggestions of warmth or heaviness.</a:t>
            </a:r>
          </a:p>
          <a:p>
            <a:pPr marL="742950" lvl="1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audio (8 ½ mins)</a:t>
            </a:r>
          </a:p>
          <a:p>
            <a:pPr marL="742950" lvl="1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this link, or copy it into your internet browser:</a:t>
            </a:r>
          </a:p>
          <a:p>
            <a:pPr>
              <a:spcBef>
                <a:spcPct val="20000"/>
              </a:spcBef>
              <a:buClr>
                <a:srgbClr val="78BE20"/>
              </a:buClr>
            </a:pPr>
            <a:r>
              <a:rPr lang="en-GB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www.yorkhospitals.nhs.uk/seecmsfile/?id=1500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823F7CE-3E52-42CB-B4F9-4C57E53CA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2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0"/>
    </mc:Choice>
    <mc:Fallback xmlns="">
      <p:transition spd="slow" advTm="2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00" y="1491630"/>
            <a:ext cx="8604000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/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Imagery can be a powerful tool to activate feelings associated with the real experience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Imagining any scene/ place where you feel calm </a:t>
            </a:r>
          </a:p>
          <a:p>
            <a:pPr marL="0" lvl="1"/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relaxed e.g., beach, country walk, cloud</a:t>
            </a:r>
          </a:p>
          <a:p>
            <a:pPr marL="0" lvl="1"/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audio: (9 mins)</a:t>
            </a:r>
          </a:p>
          <a:p>
            <a:pPr marL="0" lvl="1"/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beach visualisation </a:t>
            </a:r>
          </a:p>
          <a:p>
            <a:pPr marL="0" lvl="1"/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this link, or copy it into your internet browser:</a:t>
            </a:r>
          </a:p>
          <a:p>
            <a:pPr marL="0" lvl="1"/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www.rbht.nhs.uk/sites/nhs/files/MP3s/Guided%20beach%20visualisation.MP3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732" y="156145"/>
            <a:ext cx="72199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Relaxation: Visual imagery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B4EC74-AF87-47EE-BE9B-277795597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6"/>
    </mc:Choice>
    <mc:Fallback xmlns="">
      <p:transition spd="slow" advTm="28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32" y="156145"/>
            <a:ext cx="72199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exercises and practices</a:t>
            </a:r>
            <a:endParaRPr lang="en-GB" sz="2800" b="1" kern="0" dirty="0">
              <a:solidFill>
                <a:srgbClr val="78BE20"/>
              </a:solidFill>
              <a:latin typeface="Arial" panose="020B0604020202020204" pitchFamily="34" charset="0"/>
              <a:ea typeface="ＭＳ Ｐゴシック" pitchFamily="-16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900" y="987574"/>
            <a:ext cx="8532564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78BE20"/>
              </a:buClr>
            </a:pPr>
            <a:r>
              <a:rPr lang="en-GB" sz="1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Mindfulness practice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variety of mindfulness exercises:</a:t>
            </a: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u="sng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https://soundcloud.com/hachetteaudiouk/sets/mindfulness-a-practical-guide-to-finding-peace-in-a-frantic-world</a:t>
            </a:r>
            <a:endParaRPr lang="en-GB" sz="1600" u="sng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Relaxation practice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files of relaxation techniques that can help relieve stress and gain a sense of wellbeing: 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www.ntw.nhs.uk/resource-library/relaxation-techniques/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78BE20"/>
              </a:buClr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</a:pPr>
            <a:r>
              <a:rPr lang="en-GB" sz="1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NHS recommended relaxation apps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Thrive: Feel Stress Free: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games to track your mood and teach you methods to take control of stress and anxiety: 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www.nhs.uk/apps-library/thrive-feel-stress-free/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 good: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mindset uses audio tracks to help relax your body and mind. </a:t>
            </a:r>
          </a:p>
          <a:p>
            <a:pPr>
              <a:buClr>
                <a:srgbClr val="78BE20"/>
              </a:buClr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www.nhs.uk/apps-library/feeling-good-positive-mindset/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9BF5CC-B41B-4E93-AD22-8318B753B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5"/>
    </mc:Choice>
    <mc:Fallback xmlns="">
      <p:transition spd="slow" advTm="1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32" y="156145"/>
            <a:ext cx="721995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Sources of help and support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732" y="987574"/>
            <a:ext cx="8844086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1600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extra support with stress, low mood, or worry:</a:t>
            </a:r>
          </a:p>
          <a:p>
            <a:pPr>
              <a:spcBef>
                <a:spcPct val="20000"/>
              </a:spcBef>
            </a:pPr>
            <a:endParaRPr lang="en-GB" sz="1600" b="1" dirty="0">
              <a:solidFill>
                <a:srgbClr val="78BE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GB" sz="1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Self-help leaflets</a:t>
            </a: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help leaflets on common mental health problems, including stress, sleep, anxiety and controlling your anger: 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https://web.ntw.nhs.uk/selfhelp/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GB" sz="1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Therapies</a:t>
            </a: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of therapy support options, including Stress Less workshops, and self help guides.</a:t>
            </a:r>
            <a:endParaRPr lang="en-GB" sz="1600" dirty="0">
              <a:solidFill>
                <a:srgbClr val="768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and group support via  phone and video call available</a:t>
            </a: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self-refer online or by calling them</a:t>
            </a: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en-GB" sz="16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www.talkingtherapies.berkshirehealthcare.nhs.uk/</a:t>
            </a: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0300 365 2000</a:t>
            </a:r>
          </a:p>
          <a:p>
            <a:pPr>
              <a:spcAft>
                <a:spcPts val="1000"/>
              </a:spcAft>
              <a:defRPr/>
            </a:pP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59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D071E3-F586-4D22-A4BA-C9C471F1137F}"/>
              </a:ext>
            </a:extLst>
          </p:cNvPr>
          <p:cNvSpPr txBox="1"/>
          <p:nvPr/>
        </p:nvSpPr>
        <p:spPr>
          <a:xfrm>
            <a:off x="323528" y="339502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us want to be the best carer that we can 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BFE85-9E60-451C-9E5B-CB48A13940BD}"/>
              </a:ext>
            </a:extLst>
          </p:cNvPr>
          <p:cNvSpPr txBox="1"/>
          <p:nvPr/>
        </p:nvSpPr>
        <p:spPr>
          <a:xfrm>
            <a:off x="222736" y="1419622"/>
            <a:ext cx="87053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best will in the world some people are more temperamentally suited to</a:t>
            </a:r>
          </a:p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caring role than others</a:t>
            </a: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 vary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some people will have been very close to the person they are </a:t>
            </a:r>
          </a:p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caring for – others less so</a:t>
            </a: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your time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You may have to prioritise how much time you can care for another person against other demands on your time e.g. childcare / other important relationships etc.</a:t>
            </a: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honest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with yourself and with others – about how much you can do</a:t>
            </a: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ignore your own needs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the more stressed you become the less you</a:t>
            </a:r>
          </a:p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able to hit that ‘pause button’ / focus on your values / and choose how to respond.</a:t>
            </a: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D4E023-1A76-42BC-8F2D-A5A07A1326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64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1"/>
    </mc:Choice>
    <mc:Fallback xmlns="">
      <p:transition spd="slow" advTm="7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1520" y="239541"/>
            <a:ext cx="65527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finally … hidden gems?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1491630"/>
            <a:ext cx="7704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focussed mainly on negative changes in behaviour – whereas some changes in behaviour may be a positive. </a:t>
            </a:r>
          </a:p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think of any unexpected plus sides or lighter moments relating to some of the new behaviour in the person you care for?</a:t>
            </a:r>
          </a:p>
          <a:p>
            <a:pPr marL="266700">
              <a:spcAft>
                <a:spcPts val="1200"/>
              </a:spcAft>
              <a:buClr>
                <a:srgbClr val="78BE20"/>
              </a:buClr>
              <a:tabLst>
                <a:tab pos="542925" algn="l"/>
              </a:tabLst>
              <a:defRPr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would be delighted if you would be happy to share these with the group.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492129-0251-419F-9631-001511D094C5}"/>
              </a:ext>
            </a:extLst>
          </p:cNvPr>
          <p:cNvSpPr txBox="1"/>
          <p:nvPr/>
        </p:nvSpPr>
        <p:spPr>
          <a:xfrm>
            <a:off x="971600" y="4243035"/>
            <a:ext cx="652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taking part in this session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B5B2164-8107-4A2D-8A1D-3DB8676D2C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45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48"/>
    </mc:Choice>
    <mc:Fallback xmlns="">
      <p:transition spd="slow" advTm="5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9D644F-BB6D-493C-9FB5-6507DE6E69B9}"/>
              </a:ext>
            </a:extLst>
          </p:cNvPr>
          <p:cNvSpPr/>
          <p:nvPr/>
        </p:nvSpPr>
        <p:spPr>
          <a:xfrm>
            <a:off x="251520" y="1563638"/>
            <a:ext cx="84605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</a:rPr>
              <a:t>Burnout is a state of emotional, physical, and mental </a:t>
            </a:r>
            <a:r>
              <a:rPr lang="en-GB" b="1" dirty="0">
                <a:solidFill>
                  <a:srgbClr val="005EB8"/>
                </a:solidFill>
                <a:latin typeface="arial" panose="020B0604020202020204" pitchFamily="34" charset="0"/>
              </a:rPr>
              <a:t>exhaustion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</a:rPr>
              <a:t> caused by excessive and prolonged stress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</a:rPr>
              <a:t>It occurs when you feel overwhelmed, emotionally drained, and unable to meet constant demands 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rgbClr val="005EB8"/>
              </a:solidFill>
              <a:latin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</a:rPr>
              <a:t>Eventually, you may feel like you have nothing more to give – that you no longer care</a:t>
            </a:r>
            <a:endParaRPr lang="en-GB" dirty="0">
              <a:solidFill>
                <a:srgbClr val="005EB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18417-7480-45FB-99AD-50649EE50445}"/>
              </a:ext>
            </a:extLst>
          </p:cNvPr>
          <p:cNvSpPr txBox="1"/>
          <p:nvPr/>
        </p:nvSpPr>
        <p:spPr>
          <a:xfrm>
            <a:off x="395536" y="339502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Burnout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0751C0-78F0-4F61-A6AD-DDADA46E18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2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4"/>
    </mc:Choice>
    <mc:Fallback xmlns="">
      <p:transition spd="slow" advTm="6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61764" y="1419622"/>
            <a:ext cx="6172200" cy="3024336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rgbClr val="78BE20"/>
              </a:buClr>
              <a:buNone/>
              <a:defRPr/>
            </a:pPr>
            <a:r>
              <a:rPr lang="en-GB" sz="1800" dirty="0">
                <a:solidFill>
                  <a:srgbClr val="005EB8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The flower diagram applies equally to you!</a:t>
            </a:r>
            <a:endParaRPr lang="en-GB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78BE20"/>
              </a:buClr>
              <a:buNone/>
              <a:defRPr/>
            </a:pPr>
            <a:endParaRPr lang="en-GB" altLang="en-US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for a walk (or a run)</a:t>
            </a: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 book</a:t>
            </a: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 the dog</a:t>
            </a: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some gardening</a:t>
            </a: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music</a:t>
            </a: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your friends</a:t>
            </a: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 a landscape</a:t>
            </a: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Crosswords / Sudoku / Ken </a:t>
            </a:r>
            <a:r>
              <a:rPr lang="en-GB" altLang="en-US" sz="1800" dirty="0" err="1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</a:t>
            </a:r>
            <a:endParaRPr lang="en-GB" altLang="en-US" sz="1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a round of golf</a:t>
            </a: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a spa</a:t>
            </a:r>
          </a:p>
          <a:p>
            <a:pPr>
              <a:buClr>
                <a:srgbClr val="78BE20"/>
              </a:buClr>
              <a:defRPr/>
            </a:pPr>
            <a:r>
              <a:rPr lang="en-GB" altLang="en-US" sz="18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for a swim</a:t>
            </a:r>
            <a:endParaRPr lang="en-GB" altLang="en-US" dirty="0">
              <a:solidFill>
                <a:srgbClr val="0099CC"/>
              </a:solidFill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BB163-E468-4A34-9103-8F12E1FD54EC}"/>
              </a:ext>
            </a:extLst>
          </p:cNvPr>
          <p:cNvSpPr txBox="1"/>
          <p:nvPr/>
        </p:nvSpPr>
        <p:spPr>
          <a:xfrm>
            <a:off x="179512" y="219557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b="1" dirty="0">
                <a:solidFill>
                  <a:srgbClr val="78BE2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How to de-stress – to make sure </a:t>
            </a:r>
            <a:r>
              <a:rPr lang="en-GB" sz="2400" b="1" dirty="0">
                <a:solidFill>
                  <a:srgbClr val="78BE2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you have enough resources to balance the seesaw?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D2C7C4D-0851-495B-B8F2-55A25C0245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16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81"/>
    </mc:Choice>
    <mc:Fallback xmlns="">
      <p:transition spd="slow" advTm="4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762" y="328515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time for the things you enjoy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186427"/>
            <a:ext cx="5549378" cy="3397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 diary of your activities for a week.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your completed diary</a:t>
            </a:r>
          </a:p>
          <a:p>
            <a:pPr>
              <a:spcBef>
                <a:spcPct val="20000"/>
              </a:spcBef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activities are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enjoyable/pleasurable/soothing?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necessary/routine activities?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yourself</a:t>
            </a: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balance - are the “taps” that empty </a:t>
            </a: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‘stress bucket’ present?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9856B0-F267-4A32-BB31-5B15C3A52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589512"/>
            <a:ext cx="3485494" cy="30336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3F32FA-04DC-4A0E-B3F0-C1D7AD8F1D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9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94"/>
    </mc:Choice>
    <mc:Fallback xmlns="">
      <p:transition spd="slow" advTm="55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862" y="434327"/>
            <a:ext cx="7344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kern="0" dirty="0">
                <a:solidFill>
                  <a:srgbClr val="78BE20"/>
                </a:solidFill>
                <a:latin typeface="Arial" charset="0"/>
                <a:ea typeface="ＭＳ Ｐゴシック" pitchFamily="-16" charset="-128"/>
              </a:rPr>
              <a:t>And if the answer is no?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494" y="1203598"/>
            <a:ext cx="8304534" cy="3243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when and how you could schedule some pleasurable/enjoyable activities into your week: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resources would you need (other people/practical things) to make this happen? 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first small step you can make? 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can you take this first step?</a:t>
            </a:r>
          </a:p>
          <a:p>
            <a:pPr>
              <a:spcBef>
                <a:spcPct val="20000"/>
              </a:spcBef>
            </a:pPr>
            <a:endParaRPr lang="en-GB" sz="1600" b="1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can be useful to repeat this diary exercise from time to time in the future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 more/less of?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still managing to find time for pleasurable/soothing activities?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any “taps” disappeared from your week?</a:t>
            </a:r>
          </a:p>
          <a:p>
            <a:pPr marL="285750" indent="-285750">
              <a:spcBef>
                <a:spcPct val="20000"/>
              </a:spcBef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change?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733BBE-BC6B-42F6-9FBE-8108E7349A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1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89"/>
    </mc:Choice>
    <mc:Fallback xmlns="">
      <p:transition spd="slow" advTm="11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4141F9-E0D9-4330-B376-8DE6B38C661C}"/>
              </a:ext>
            </a:extLst>
          </p:cNvPr>
          <p:cNvSpPr txBox="1"/>
          <p:nvPr/>
        </p:nvSpPr>
        <p:spPr>
          <a:xfrm>
            <a:off x="313353" y="313294"/>
            <a:ext cx="4943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as your compass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C743E-7243-47FF-9C73-94BC7EA1C615}"/>
              </a:ext>
            </a:extLst>
          </p:cNvPr>
          <p:cNvSpPr txBox="1"/>
          <p:nvPr/>
        </p:nvSpPr>
        <p:spPr>
          <a:xfrm>
            <a:off x="336937" y="1140589"/>
            <a:ext cx="86995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stressful situation, if you simply respond based on what you are thinking &amp; how you are feeling in that moment, life can be an emotional roller coaster.</a:t>
            </a: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more stressed you become, the more likely you will be to get caught up in this</a:t>
            </a:r>
          </a:p>
          <a:p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instead to:</a:t>
            </a: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 your feelings and difficult thoughts,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don’t beat yourself up about them 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they are probably understandable in the circumstances</a:t>
            </a:r>
          </a:p>
          <a:p>
            <a:pPr marL="171450" indent="-1714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find a pause button	     - i.e. something that helps to shift your attention away from your thoughts and feelings (on the basis that what you pay attention to grows bigger)…</a:t>
            </a:r>
          </a:p>
          <a:p>
            <a:pPr marL="171450" indent="-171450">
              <a:buClr>
                <a:srgbClr val="78BE20"/>
              </a:buClr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78BE20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give you time to hook into your values (your compass as to </a:t>
            </a:r>
            <a:r>
              <a:rPr lang="en-GB" sz="1600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would like to respond</a:t>
            </a:r>
            <a:r>
              <a:rPr lang="en-GB" sz="16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)….and so to choose a behaviour consistent with your values.</a:t>
            </a:r>
          </a:p>
        </p:txBody>
      </p:sp>
      <p:pic>
        <p:nvPicPr>
          <p:cNvPr id="5" name="Picture 4" descr="C:\Users\LawrieS\AppData\Local\Microsoft\Windows\Temporary Internet Files\Content.IE5\4XOYRIOP\pause[1].png">
            <a:extLst>
              <a:ext uri="{FF2B5EF4-FFF2-40B4-BE49-F238E27FC236}">
                <a16:creationId xmlns:a16="http://schemas.microsoft.com/office/drawing/2014/main" id="{C92955D1-D7E1-4C31-B438-F5F53B261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91830"/>
            <a:ext cx="373891" cy="3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B480D07-6796-457D-858A-66F900A4F6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1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35"/>
    </mc:Choice>
    <mc:Fallback xmlns="">
      <p:transition spd="slow" advTm="9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476880-A920-4C25-957D-B0C7760C6F18}"/>
              </a:ext>
            </a:extLst>
          </p:cNvPr>
          <p:cNvSpPr txBox="1"/>
          <p:nvPr/>
        </p:nvSpPr>
        <p:spPr>
          <a:xfrm>
            <a:off x="323528" y="391616"/>
            <a:ext cx="6700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a pause button that </a:t>
            </a:r>
          </a:p>
          <a:p>
            <a:r>
              <a:rPr lang="en-GB" sz="2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for you</a:t>
            </a:r>
          </a:p>
        </p:txBody>
      </p:sp>
      <p:pic>
        <p:nvPicPr>
          <p:cNvPr id="5" name="Picture 4" descr="C:\Users\LawrieS\AppData\Local\Microsoft\Windows\Temporary Internet Files\Content.IE5\4XOYRIOP\pause[1].png">
            <a:extLst>
              <a:ext uri="{FF2B5EF4-FFF2-40B4-BE49-F238E27FC236}">
                <a16:creationId xmlns:a16="http://schemas.microsoft.com/office/drawing/2014/main" id="{7A1CD83C-9DAC-48D4-9128-9A5FA4C28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23074"/>
            <a:ext cx="706666" cy="69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1FEF3-AC60-4178-A17A-F8709F5A9539}"/>
              </a:ext>
            </a:extLst>
          </p:cNvPr>
          <p:cNvSpPr txBox="1"/>
          <p:nvPr/>
        </p:nvSpPr>
        <p:spPr>
          <a:xfrm>
            <a:off x="251520" y="1563638"/>
            <a:ext cx="77768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people suggest counting to 10…</a:t>
            </a: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problem is we can do this without much thought…</a:t>
            </a:r>
          </a:p>
          <a:p>
            <a:endParaRPr lang="en-GB" sz="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that engages the brain more, is likely</a:t>
            </a: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more successful in helping us to shift our attention</a:t>
            </a:r>
          </a:p>
          <a:p>
            <a:endParaRPr lang="en-GB" sz="8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try counting backwards from 100 in 7’s!</a:t>
            </a:r>
          </a:p>
          <a:p>
            <a:endParaRPr lang="en-GB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carers find that practicing </a:t>
            </a:r>
          </a:p>
          <a:p>
            <a:r>
              <a:rPr lang="en-GB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Mindfulness and Relaxation exercises </a:t>
            </a:r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in reducing </a:t>
            </a:r>
          </a:p>
          <a:p>
            <a:r>
              <a:rPr lang="en-GB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and in enabling them to choose what they pay attention to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301C05E-0706-48BC-9A06-D940187AC4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5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46"/>
    </mc:Choice>
    <mc:Fallback xmlns="">
      <p:transition spd="slow" advTm="59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323056" y="1150099"/>
            <a:ext cx="8497887" cy="233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rgbClr val="78BE20"/>
                </a:solidFill>
              </a:rPr>
              <a:t>Tuning in: Mindfulness</a:t>
            </a:r>
            <a:br>
              <a:rPr lang="en-GB" altLang="en-US" sz="4400" b="1" dirty="0">
                <a:solidFill>
                  <a:srgbClr val="78BE20"/>
                </a:solidFill>
              </a:rPr>
            </a:br>
            <a:endParaRPr lang="en-GB" altLang="en-US" sz="4400" b="1" dirty="0">
              <a:solidFill>
                <a:srgbClr val="78BE20"/>
              </a:solidFill>
            </a:endParaRPr>
          </a:p>
          <a:p>
            <a:pPr>
              <a:lnSpc>
                <a:spcPts val="6900"/>
              </a:lnSpc>
              <a:spcBef>
                <a:spcPct val="0"/>
              </a:spcBef>
              <a:buFontTx/>
              <a:buNone/>
            </a:pPr>
            <a:r>
              <a:rPr lang="en-GB" altLang="en-US" sz="6200" b="1" dirty="0">
                <a:solidFill>
                  <a:srgbClr val="003087"/>
                </a:solidFill>
              </a:rPr>
              <a:t>     </a:t>
            </a:r>
            <a:endParaRPr lang="en-GB" altLang="en-US" sz="6200" b="1" dirty="0">
              <a:solidFill>
                <a:srgbClr val="005EB8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9B337A-D4C3-44CC-9F34-552D5CF12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3"/>
    </mc:Choice>
    <mc:Fallback xmlns="">
      <p:transition spd="slow" advTm="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1.8|12.5|15.4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8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2.9|1.3|7.1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9.8|76.5|1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9|1.8|15.4|1.1|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8|2.8|5.7|8.2|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7.3|8.4|1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DC3DCB5B6F3947BB699A2551B5BA37" ma:contentTypeVersion="14" ma:contentTypeDescription="Create a new document." ma:contentTypeScope="" ma:versionID="187b0fa0566ce4e25c82da5d4ea0b53e">
  <xsd:schema xmlns:xsd="http://www.w3.org/2001/XMLSchema" xmlns:xs="http://www.w3.org/2001/XMLSchema" xmlns:p="http://schemas.microsoft.com/office/2006/metadata/properties" xmlns:ns3="f86cbe75-f7c0-4630-b770-346b8f5e318c" xmlns:ns4="2903b15f-b9c1-46fa-9b1b-30d9433b9aac" targetNamespace="http://schemas.microsoft.com/office/2006/metadata/properties" ma:root="true" ma:fieldsID="404bf65d8102474691ac0cdb512354d6" ns3:_="" ns4:_="">
    <xsd:import namespace="f86cbe75-f7c0-4630-b770-346b8f5e318c"/>
    <xsd:import namespace="2903b15f-b9c1-46fa-9b1b-30d9433b9aa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6cbe75-f7c0-4630-b770-346b8f5e31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3b15f-b9c1-46fa-9b1b-30d9433b9a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C9D423-B011-4618-931C-31B2DB1980E0}">
  <ds:schemaRefs>
    <ds:schemaRef ds:uri="http://purl.org/dc/terms/"/>
    <ds:schemaRef ds:uri="http://schemas.microsoft.com/office/2006/documentManagement/types"/>
    <ds:schemaRef ds:uri="f86cbe75-f7c0-4630-b770-346b8f5e318c"/>
    <ds:schemaRef ds:uri="2903b15f-b9c1-46fa-9b1b-30d9433b9aac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385A821-08C0-4C7F-A39E-4C38C43069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6FCA4D-A5E0-45BE-AF66-792182D3BB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6cbe75-f7c0-4630-b770-346b8f5e318c"/>
    <ds:schemaRef ds:uri="2903b15f-b9c1-46fa-9b1b-30d9433b9a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1742</Words>
  <Application>Microsoft Office PowerPoint</Application>
  <PresentationFormat>On-screen Show (16:9)</PresentationFormat>
  <Paragraphs>215</Paragraphs>
  <Slides>20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Berkshire Healthcare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terms:created xsi:type="dcterms:W3CDTF">2018-07-13T15:01:35Z</dcterms:created>
  <dcterms:modified xsi:type="dcterms:W3CDTF">2021-07-30T10:18:06Z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0x01010088DC3DCB5B6F3947BB699A2551B5BA37</vt:lpwstr>
  </property>
</Properties>
</file>